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tags/tag3.xml" ContentType="application/vnd.openxmlformats-officedocument.presentationml.tags+xml"/>
  <Override PartName="/ppt/notesSlides/notesSlide12.xml" ContentType="application/vnd.openxmlformats-officedocument.presentationml.notesSlide+xml"/>
  <Override PartName="/ppt/tags/tag4.xml" ContentType="application/vnd.openxmlformats-officedocument.presentationml.tags+xml"/>
  <Override PartName="/ppt/notesSlides/notesSlide13.xml" ContentType="application/vnd.openxmlformats-officedocument.presentationml.notesSlide+xml"/>
  <Override PartName="/ppt/tags/tag5.xml" ContentType="application/vnd.openxmlformats-officedocument.presentationml.tags+xml"/>
  <Override PartName="/ppt/notesSlides/notesSlide14.xml" ContentType="application/vnd.openxmlformats-officedocument.presentationml.notesSlide+xml"/>
  <Override PartName="/ppt/tags/tag6.xml" ContentType="application/vnd.openxmlformats-officedocument.presentationml.tags+xml"/>
  <Override PartName="/ppt/notesSlides/notesSlide15.xml" ContentType="application/vnd.openxmlformats-officedocument.presentationml.notesSlide+xml"/>
  <Override PartName="/ppt/tags/tag7.xml" ContentType="application/vnd.openxmlformats-officedocument.presentationml.tags+xml"/>
  <Override PartName="/ppt/notesSlides/notesSlide16.xml" ContentType="application/vnd.openxmlformats-officedocument.presentationml.notesSlide+xml"/>
  <Override PartName="/ppt/tags/tag8.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6"/>
  </p:notesMasterIdLst>
  <p:handoutMasterIdLst>
    <p:handoutMasterId r:id="rId27"/>
  </p:handoutMasterIdLst>
  <p:sldIdLst>
    <p:sldId id="256" r:id="rId2"/>
    <p:sldId id="258" r:id="rId3"/>
    <p:sldId id="259" r:id="rId4"/>
    <p:sldId id="270" r:id="rId5"/>
    <p:sldId id="272" r:id="rId6"/>
    <p:sldId id="260" r:id="rId7"/>
    <p:sldId id="261" r:id="rId8"/>
    <p:sldId id="273" r:id="rId9"/>
    <p:sldId id="263" r:id="rId10"/>
    <p:sldId id="271" r:id="rId11"/>
    <p:sldId id="266" r:id="rId12"/>
    <p:sldId id="277" r:id="rId13"/>
    <p:sldId id="274" r:id="rId14"/>
    <p:sldId id="265" r:id="rId15"/>
    <p:sldId id="275" r:id="rId16"/>
    <p:sldId id="276" r:id="rId17"/>
    <p:sldId id="278" r:id="rId18"/>
    <p:sldId id="264" r:id="rId19"/>
    <p:sldId id="269" r:id="rId20"/>
    <p:sldId id="267" r:id="rId21"/>
    <p:sldId id="257" r:id="rId22"/>
    <p:sldId id="268" r:id="rId23"/>
    <p:sldId id="279" r:id="rId24"/>
    <p:sldId id="280" r:id="rId25"/>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C2A"/>
    <a:srgbClr val="007A37"/>
    <a:srgbClr val="009B00"/>
    <a:srgbClr val="9BFF9B"/>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6400" autoAdjust="0"/>
  </p:normalViewPr>
  <p:slideViewPr>
    <p:cSldViewPr snapToGrid="0">
      <p:cViewPr varScale="1">
        <p:scale>
          <a:sx n="112" d="100"/>
          <a:sy n="112" d="100"/>
        </p:scale>
        <p:origin x="414" y="96"/>
      </p:cViewPr>
      <p:guideLst/>
    </p:cSldViewPr>
  </p:slideViewPr>
  <p:notesTextViewPr>
    <p:cViewPr>
      <p:scale>
        <a:sx n="1" d="1"/>
        <a:sy n="1" d="1"/>
      </p:scale>
      <p:origin x="0" y="0"/>
    </p:cViewPr>
  </p:notesText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tx1"/>
              </a:solidFill>
              <a:latin typeface="+mn-lt"/>
              <a:ea typeface="+mn-ea"/>
              <a:cs typeface="+mn-cs"/>
            </a:defRPr>
          </a:pPr>
          <a:endParaRPr lang="pt-BR"/>
        </a:p>
      </c:txPr>
    </c:title>
    <c:autoTitleDeleted val="0"/>
    <c:plotArea>
      <c:layout/>
      <c:doughnutChart>
        <c:varyColors val="1"/>
        <c:ser>
          <c:idx val="0"/>
          <c:order val="0"/>
          <c:tx>
            <c:strRef>
              <c:f>Planilha1!$B$1</c:f>
              <c:strCache>
                <c:ptCount val="1"/>
                <c:pt idx="0">
                  <c:v>Incidência por Tipo Penal</c:v>
                </c:pt>
              </c:strCache>
            </c:strRef>
          </c:tx>
          <c:dPt>
            <c:idx val="0"/>
            <c:bubble3D val="0"/>
            <c:spPr>
              <a:solidFill>
                <a:schemeClr val="accent1"/>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2-C92C-44D5-A295-E54F516BFF10}"/>
              </c:ext>
            </c:extLst>
          </c:dPt>
          <c:dPt>
            <c:idx val="1"/>
            <c:bubble3D val="0"/>
            <c:spPr>
              <a:solidFill>
                <a:schemeClr val="accent2"/>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1-C92C-44D5-A295-E54F516BFF10}"/>
              </c:ext>
            </c:extLst>
          </c:dPt>
          <c:dPt>
            <c:idx val="2"/>
            <c:bubble3D val="0"/>
            <c:spPr>
              <a:solidFill>
                <a:schemeClr val="accent3"/>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3-C92C-44D5-A295-E54F516BFF10}"/>
              </c:ext>
            </c:extLst>
          </c:dPt>
          <c:dPt>
            <c:idx val="3"/>
            <c:bubble3D val="0"/>
            <c:spPr>
              <a:solidFill>
                <a:schemeClr val="accent4"/>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4-C92C-44D5-A295-E54F516BFF10}"/>
              </c:ext>
            </c:extLst>
          </c:dPt>
          <c:dPt>
            <c:idx val="4"/>
            <c:bubble3D val="0"/>
            <c:spPr>
              <a:solidFill>
                <a:schemeClr val="accent5"/>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5-C92C-44D5-A295-E54F516BFF10}"/>
              </c:ext>
            </c:extLst>
          </c:dPt>
          <c:dPt>
            <c:idx val="5"/>
            <c:bubble3D val="0"/>
            <c:spPr>
              <a:solidFill>
                <a:schemeClr val="accent6"/>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6-C92C-44D5-A295-E54F516BFF10}"/>
              </c:ext>
            </c:extLst>
          </c:dPt>
          <c:dLbls>
            <c:dLbl>
              <c:idx val="0"/>
              <c:layout>
                <c:manualLayout>
                  <c:x val="-0.33577500960692053"/>
                  <c:y val="-0.56027630443029763"/>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fld id="{B3205B22-858E-4976-AD49-83064BA6F400}" type="CATEGORYNAME">
                      <a:rPr lang="pt-BR" smtClean="0"/>
                      <a:pPr>
                        <a:defRPr>
                          <a:solidFill>
                            <a:schemeClr val="tx1"/>
                          </a:solidFill>
                        </a:defRPr>
                      </a:pPr>
                      <a:t>[NOME DA CATEGORIA]</a:t>
                    </a:fld>
                    <a:r>
                      <a:rPr lang="pt-BR" dirty="0"/>
                      <a:t>:</a:t>
                    </a:r>
                    <a:r>
                      <a:rPr lang="pt-BR" baseline="0" dirty="0"/>
                      <a:t> </a:t>
                    </a:r>
                    <a:fld id="{4D1A6B9F-D139-4304-B8E3-DC290C1DE8C3}" type="VALUE">
                      <a:rPr lang="pt-BR" baseline="0" smtClean="0"/>
                      <a:pPr>
                        <a:defRPr>
                          <a:solidFill>
                            <a:schemeClr val="tx1"/>
                          </a:solidFill>
                        </a:defRPr>
                      </a:pPr>
                      <a:t>[VALOR]</a:t>
                    </a:fld>
                    <a:r>
                      <a:rPr lang="pt-BR" baseline="0" dirty="0"/>
                      <a:t> (</a:t>
                    </a:r>
                    <a:fld id="{C33BBDD0-D093-411A-9215-EEF8BF199E5E}" type="PERCENTAGE">
                      <a:rPr lang="pt-BR" baseline="0" smtClean="0"/>
                      <a:pPr>
                        <a:defRPr>
                          <a:solidFill>
                            <a:schemeClr val="tx1"/>
                          </a:solidFill>
                        </a:defRPr>
                      </a:pPr>
                      <a:t>[PORCENTAGEM]</a:t>
                    </a:fld>
                    <a:r>
                      <a:rPr lang="pt-BR" baseline="0" dirty="0"/>
                      <a:t>)</a:t>
                    </a:r>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extLst>
                <c:ext xmlns:c15="http://schemas.microsoft.com/office/drawing/2012/chart" uri="{CE6537A1-D6FC-4f65-9D91-7224C49458BB}">
                  <c15:layout>
                    <c:manualLayout>
                      <c:w val="0.26725640147911606"/>
                      <c:h val="7.3997778528365352E-2"/>
                    </c:manualLayout>
                  </c15:layout>
                  <c15:dlblFieldTable/>
                  <c15:showDataLabelsRange val="0"/>
                </c:ext>
                <c:ext xmlns:c16="http://schemas.microsoft.com/office/drawing/2014/chart" uri="{C3380CC4-5D6E-409C-BE32-E72D297353CC}">
                  <c16:uniqueId val="{00000002-C92C-44D5-A295-E54F516BFF10}"/>
                </c:ext>
              </c:extLst>
            </c:dLbl>
            <c:dLbl>
              <c:idx val="1"/>
              <c:layout>
                <c:manualLayout>
                  <c:x val="-0.33134812361200555"/>
                  <c:y val="5.9130669939569183E-3"/>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fld id="{539F9B85-A982-4B82-ADD2-0BB3CA1FCA89}" type="CATEGORYNAME">
                      <a:rPr lang="en-US" smtClean="0"/>
                      <a:pPr>
                        <a:defRPr>
                          <a:solidFill>
                            <a:schemeClr val="tx1"/>
                          </a:solidFill>
                        </a:defRPr>
                      </a:pPr>
                      <a:t>[NOME DA CATEGORIA]</a:t>
                    </a:fld>
                    <a:r>
                      <a:rPr lang="en-US" dirty="0"/>
                      <a:t>:</a:t>
                    </a:r>
                    <a:r>
                      <a:rPr lang="en-US" baseline="0" dirty="0"/>
                      <a:t> </a:t>
                    </a:r>
                    <a:fld id="{278F0FA1-78B3-4B53-8D77-E5A8F8741274}" type="VALUE">
                      <a:rPr lang="en-US" baseline="0" smtClean="0"/>
                      <a:pPr>
                        <a:defRPr>
                          <a:solidFill>
                            <a:schemeClr val="tx1"/>
                          </a:solidFill>
                        </a:defRPr>
                      </a:pPr>
                      <a:t>[VALOR]</a:t>
                    </a:fld>
                    <a:r>
                      <a:rPr lang="en-US" baseline="0" dirty="0"/>
                      <a:t> (</a:t>
                    </a:r>
                    <a:fld id="{66463A7F-8F61-4CC1-B712-741BFDD964EE}" type="PERCENTAGE">
                      <a:rPr lang="en-US" baseline="0" smtClean="0"/>
                      <a:pPr>
                        <a:defRPr>
                          <a:solidFill>
                            <a:schemeClr val="tx1"/>
                          </a:solidFill>
                        </a:defRPr>
                      </a:pPr>
                      <a:t>[PORCENTAGEM]</a:t>
                    </a:fld>
                    <a:r>
                      <a:rPr lang="en-US" baseline="0" dirty="0"/>
                      <a:t>)</a:t>
                    </a:r>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extLst>
                <c:ext xmlns:c15="http://schemas.microsoft.com/office/drawing/2012/chart" uri="{CE6537A1-D6FC-4f65-9D91-7224C49458BB}">
                  <c15:layout>
                    <c:manualLayout>
                      <c:w val="0.20395544279067002"/>
                      <c:h val="4.7310831398623868E-2"/>
                    </c:manualLayout>
                  </c15:layout>
                  <c15:dlblFieldTable/>
                  <c15:showDataLabelsRange val="0"/>
                </c:ext>
                <c:ext xmlns:c16="http://schemas.microsoft.com/office/drawing/2014/chart" uri="{C3380CC4-5D6E-409C-BE32-E72D297353CC}">
                  <c16:uniqueId val="{00000001-C92C-44D5-A295-E54F516BFF10}"/>
                </c:ext>
              </c:extLst>
            </c:dLbl>
            <c:dLbl>
              <c:idx val="2"/>
              <c:layout>
                <c:manualLayout>
                  <c:x val="-0.42829749868489619"/>
                  <c:y val="0.11517095970530733"/>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fld id="{EACA8C2D-3BEF-43D2-8E09-EEBD9AB7C4DB}" type="CATEGORYNAME">
                      <a:rPr lang="pt-BR" smtClean="0"/>
                      <a:pPr>
                        <a:defRPr>
                          <a:solidFill>
                            <a:schemeClr val="tx1"/>
                          </a:solidFill>
                        </a:defRPr>
                      </a:pPr>
                      <a:t>[NOME DA CATEGORIA]</a:t>
                    </a:fld>
                    <a:r>
                      <a:rPr lang="pt-BR" baseline="0" dirty="0"/>
                      <a:t>: </a:t>
                    </a:r>
                    <a:fld id="{D889CA47-255E-425A-9505-531D82251F2F}" type="VALUE">
                      <a:rPr lang="pt-BR" baseline="0" smtClean="0"/>
                      <a:pPr>
                        <a:defRPr>
                          <a:solidFill>
                            <a:schemeClr val="tx1"/>
                          </a:solidFill>
                        </a:defRPr>
                      </a:pPr>
                      <a:t>[VALOR]</a:t>
                    </a:fld>
                    <a:r>
                      <a:rPr lang="pt-BR" baseline="0" dirty="0"/>
                      <a:t> (</a:t>
                    </a:r>
                    <a:fld id="{FBD9B59D-516B-4695-9A2C-CC3FDD2722BB}" type="PERCENTAGE">
                      <a:rPr lang="pt-BR" baseline="0" smtClean="0"/>
                      <a:pPr>
                        <a:defRPr>
                          <a:solidFill>
                            <a:schemeClr val="tx1"/>
                          </a:solidFill>
                        </a:defRPr>
                      </a:pPr>
                      <a:t>[PORCENTAGEM]</a:t>
                    </a:fld>
                    <a:r>
                      <a:rPr lang="pt-BR" baseline="0" dirty="0"/>
                      <a:t>)</a:t>
                    </a:r>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extLst>
                <c:ext xmlns:c15="http://schemas.microsoft.com/office/drawing/2012/chart" uri="{CE6537A1-D6FC-4f65-9D91-7224C49458BB}">
                  <c15:layout>
                    <c:manualLayout>
                      <c:w val="0.23068810501625847"/>
                      <c:h val="6.009305218049648E-2"/>
                    </c:manualLayout>
                  </c15:layout>
                  <c15:dlblFieldTable/>
                  <c15:showDataLabelsRange val="0"/>
                </c:ext>
                <c:ext xmlns:c16="http://schemas.microsoft.com/office/drawing/2014/chart" uri="{C3380CC4-5D6E-409C-BE32-E72D297353CC}">
                  <c16:uniqueId val="{00000003-C92C-44D5-A295-E54F516BFF10}"/>
                </c:ext>
              </c:extLst>
            </c:dLbl>
            <c:dLbl>
              <c:idx val="3"/>
              <c:layout>
                <c:manualLayout>
                  <c:x val="-0.43768624336234091"/>
                  <c:y val="8.907250000958003E-2"/>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fld id="{9C94F33A-F0D2-449C-969D-8CD7F5B3CAC5}" type="CATEGORYNAME">
                      <a:rPr lang="pt-BR" smtClean="0"/>
                      <a:pPr>
                        <a:defRPr>
                          <a:solidFill>
                            <a:schemeClr val="tx1"/>
                          </a:solidFill>
                        </a:defRPr>
                      </a:pPr>
                      <a:t>[NOME DA CATEGORIA]</a:t>
                    </a:fld>
                    <a:r>
                      <a:rPr lang="pt-BR" baseline="0" dirty="0"/>
                      <a:t>: </a:t>
                    </a:r>
                    <a:fld id="{E50430C5-F2E0-4228-8B81-16A527FC0767}" type="VALUE">
                      <a:rPr lang="pt-BR" baseline="0" smtClean="0"/>
                      <a:pPr>
                        <a:defRPr>
                          <a:solidFill>
                            <a:schemeClr val="tx1"/>
                          </a:solidFill>
                        </a:defRPr>
                      </a:pPr>
                      <a:t>[VALOR]</a:t>
                    </a:fld>
                    <a:r>
                      <a:rPr lang="pt-BR" baseline="0" dirty="0"/>
                      <a:t> (</a:t>
                    </a:r>
                    <a:fld id="{76544BCF-D6F7-4D6F-9719-0D9CF91916F9}" type="PERCENTAGE">
                      <a:rPr lang="pt-BR" baseline="0" smtClean="0"/>
                      <a:pPr>
                        <a:defRPr>
                          <a:solidFill>
                            <a:schemeClr val="tx1"/>
                          </a:solidFill>
                        </a:defRPr>
                      </a:pPr>
                      <a:t>[PORCENTAGEM]</a:t>
                    </a:fld>
                    <a:r>
                      <a:rPr lang="pt-BR" baseline="0" dirty="0"/>
                      <a:t>)</a:t>
                    </a:r>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extLst>
                <c:ext xmlns:c15="http://schemas.microsoft.com/office/drawing/2012/chart" uri="{CE6537A1-D6FC-4f65-9D91-7224C49458BB}">
                  <c15:layout>
                    <c:manualLayout>
                      <c:w val="0.27271708285314483"/>
                      <c:h val="6.009305218049648E-2"/>
                    </c:manualLayout>
                  </c15:layout>
                  <c15:dlblFieldTable/>
                  <c15:showDataLabelsRange val="0"/>
                </c:ext>
                <c:ext xmlns:c16="http://schemas.microsoft.com/office/drawing/2014/chart" uri="{C3380CC4-5D6E-409C-BE32-E72D297353CC}">
                  <c16:uniqueId val="{00000004-C92C-44D5-A295-E54F516BFF10}"/>
                </c:ext>
              </c:extLst>
            </c:dLbl>
            <c:dLbl>
              <c:idx val="4"/>
              <c:layout>
                <c:manualLayout>
                  <c:x val="-0.46570163976382378"/>
                  <c:y val="0.10529217169380917"/>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fld id="{8CB49983-F5CB-4AEB-A0ED-74E1B8DA84E7}" type="CATEGORYNAME">
                      <a:rPr lang="pt-BR" smtClean="0"/>
                      <a:pPr>
                        <a:defRPr>
                          <a:solidFill>
                            <a:schemeClr val="tx1"/>
                          </a:solidFill>
                        </a:defRPr>
                      </a:pPr>
                      <a:t>[NOME DA CATEGORIA]</a:t>
                    </a:fld>
                    <a:r>
                      <a:rPr lang="pt-BR" baseline="0" dirty="0"/>
                      <a:t>: </a:t>
                    </a:r>
                    <a:fld id="{21F0A706-24D3-40F9-9111-8E4AAD758ACE}" type="VALUE">
                      <a:rPr lang="pt-BR" baseline="0" smtClean="0"/>
                      <a:pPr>
                        <a:defRPr>
                          <a:solidFill>
                            <a:schemeClr val="tx1"/>
                          </a:solidFill>
                        </a:defRPr>
                      </a:pPr>
                      <a:t>[VALOR]</a:t>
                    </a:fld>
                    <a:r>
                      <a:rPr lang="pt-BR" baseline="0" dirty="0"/>
                      <a:t> (</a:t>
                    </a:r>
                    <a:fld id="{9CACAF57-9806-4F15-8D2B-B16DB49FADD1}" type="PERCENTAGE">
                      <a:rPr lang="pt-BR" baseline="0" smtClean="0"/>
                      <a:pPr>
                        <a:defRPr>
                          <a:solidFill>
                            <a:schemeClr val="tx1"/>
                          </a:solidFill>
                        </a:defRPr>
                      </a:pPr>
                      <a:t>[PORCENTAGEM]</a:t>
                    </a:fld>
                    <a:r>
                      <a:rPr lang="pt-BR" baseline="0" dirty="0"/>
                      <a:t>)</a:t>
                    </a:r>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extLst>
                <c:ext xmlns:c15="http://schemas.microsoft.com/office/drawing/2012/chart" uri="{CE6537A1-D6FC-4f65-9D91-7224C49458BB}">
                  <c15:layout>
                    <c:manualLayout>
                      <c:w val="0.22621212118348183"/>
                      <c:h val="6.7045415354430926E-2"/>
                    </c:manualLayout>
                  </c15:layout>
                  <c15:dlblFieldTable/>
                  <c15:showDataLabelsRange val="0"/>
                </c:ext>
                <c:ext xmlns:c16="http://schemas.microsoft.com/office/drawing/2014/chart" uri="{C3380CC4-5D6E-409C-BE32-E72D297353CC}">
                  <c16:uniqueId val="{00000005-C92C-44D5-A295-E54F516BFF10}"/>
                </c:ext>
              </c:extLst>
            </c:dLbl>
            <c:dLbl>
              <c:idx val="5"/>
              <c:layout>
                <c:manualLayout>
                  <c:x val="-0.50451511088739598"/>
                  <c:y val="0.14911997862832599"/>
                </c:manualLayout>
              </c:layout>
              <c:tx>
                <c:rich>
                  <a:bodyPr/>
                  <a:lstStyle/>
                  <a:p>
                    <a:fld id="{DFD493DB-A32A-448A-A43D-86F08EC8E154}" type="CATEGORYNAME">
                      <a:rPr lang="en-US" smtClean="0"/>
                      <a:pPr/>
                      <a:t>[NOME DA CATEGORIA]</a:t>
                    </a:fld>
                    <a:r>
                      <a:rPr lang="en-US" dirty="0"/>
                      <a:t>:</a:t>
                    </a:r>
                    <a:r>
                      <a:rPr lang="en-US" baseline="0" dirty="0"/>
                      <a:t> </a:t>
                    </a:r>
                    <a:fld id="{8691B99B-4E14-4E3D-BCC8-A18954310512}" type="VALUE">
                      <a:rPr lang="en-US" baseline="0" smtClean="0"/>
                      <a:pPr/>
                      <a:t>[VALOR]</a:t>
                    </a:fld>
                    <a:r>
                      <a:rPr lang="en-US" baseline="0" dirty="0"/>
                      <a:t> (</a:t>
                    </a:r>
                    <a:fld id="{78E09EFC-7FB8-4D03-AC35-8677FF0B8D9A}" type="PERCENTAGE">
                      <a:rPr lang="en-US" baseline="0" smtClean="0"/>
                      <a:pPr/>
                      <a:t>[PORCENTAGEM]</a:t>
                    </a:fld>
                    <a:r>
                      <a:rPr lang="en-US" baseline="0" dirty="0"/>
                      <a:t>)</a:t>
                    </a:r>
                  </a:p>
                </c:rich>
              </c:tx>
              <c:showLegendKey val="1"/>
              <c:showVal val="1"/>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C92C-44D5-A295-E54F516BFF10}"/>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showLeaderLines val="0"/>
            <c:extLst>
              <c:ext xmlns:c15="http://schemas.microsoft.com/office/drawing/2012/chart" uri="{CE6537A1-D6FC-4f65-9D91-7224C49458BB}"/>
            </c:extLst>
          </c:dLbls>
          <c:cat>
            <c:strRef>
              <c:f>Planilha1!$A$2:$A$7</c:f>
              <c:strCache>
                <c:ptCount val="6"/>
                <c:pt idx="0">
                  <c:v>Crimes contra o patrimônio</c:v>
                </c:pt>
                <c:pt idx="1">
                  <c:v>Crimes de Drogas</c:v>
                </c:pt>
                <c:pt idx="2">
                  <c:v>Crimes contra a pessoa</c:v>
                </c:pt>
                <c:pt idx="3">
                  <c:v>Crimes de legislação específica</c:v>
                </c:pt>
                <c:pt idx="4">
                  <c:v>Crimes de cunho sexual</c:v>
                </c:pt>
                <c:pt idx="5">
                  <c:v>Outros</c:v>
                </c:pt>
              </c:strCache>
            </c:strRef>
          </c:cat>
          <c:val>
            <c:numRef>
              <c:f>Planilha1!$B$2:$B$7</c:f>
              <c:numCache>
                <c:formatCode>#,##0</c:formatCode>
                <c:ptCount val="6"/>
                <c:pt idx="0">
                  <c:v>327535</c:v>
                </c:pt>
                <c:pt idx="1">
                  <c:v>210409</c:v>
                </c:pt>
                <c:pt idx="2">
                  <c:v>91865</c:v>
                </c:pt>
                <c:pt idx="3">
                  <c:v>45509</c:v>
                </c:pt>
                <c:pt idx="4">
                  <c:v>32509</c:v>
                </c:pt>
                <c:pt idx="5">
                  <c:v>20376</c:v>
                </c:pt>
              </c:numCache>
            </c:numRef>
          </c:val>
          <c:extLst>
            <c:ext xmlns:c16="http://schemas.microsoft.com/office/drawing/2014/chart" uri="{C3380CC4-5D6E-409C-BE32-E72D297353CC}">
              <c16:uniqueId val="{00000000-C92C-44D5-A295-E54F516BFF10}"/>
            </c:ext>
          </c:extLst>
        </c:ser>
        <c:dLbls>
          <c:showLegendKey val="0"/>
          <c:showVal val="0"/>
          <c:showCatName val="1"/>
          <c:showSerName val="0"/>
          <c:showPercent val="1"/>
          <c:showBubbleSize val="0"/>
          <c:showLeaderLines val="0"/>
        </c:dLbls>
        <c:firstSliceAng val="11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pt-B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tx1"/>
              </a:solidFill>
              <a:latin typeface="+mn-lt"/>
              <a:ea typeface="+mn-ea"/>
              <a:cs typeface="+mn-cs"/>
            </a:defRPr>
          </a:pPr>
          <a:endParaRPr lang="pt-BR"/>
        </a:p>
      </c:txPr>
    </c:title>
    <c:autoTitleDeleted val="0"/>
    <c:plotArea>
      <c:layout/>
      <c:doughnutChart>
        <c:varyColors val="1"/>
        <c:ser>
          <c:idx val="0"/>
          <c:order val="0"/>
          <c:tx>
            <c:strRef>
              <c:f>Planilha1!$B$1</c:f>
              <c:strCache>
                <c:ptCount val="1"/>
                <c:pt idx="0">
                  <c:v>Incidência por Tipo Penal</c:v>
                </c:pt>
              </c:strCache>
            </c:strRef>
          </c:tx>
          <c:dPt>
            <c:idx val="0"/>
            <c:bubble3D val="0"/>
            <c:spPr>
              <a:solidFill>
                <a:schemeClr val="accent1"/>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2-C92C-44D5-A295-E54F516BFF10}"/>
              </c:ext>
            </c:extLst>
          </c:dPt>
          <c:dPt>
            <c:idx val="1"/>
            <c:bubble3D val="0"/>
            <c:spPr>
              <a:solidFill>
                <a:schemeClr val="accent2"/>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1-C92C-44D5-A295-E54F516BFF10}"/>
              </c:ext>
            </c:extLst>
          </c:dPt>
          <c:dPt>
            <c:idx val="2"/>
            <c:bubble3D val="0"/>
            <c:spPr>
              <a:solidFill>
                <a:schemeClr val="accent3"/>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3-C92C-44D5-A295-E54F516BFF10}"/>
              </c:ext>
            </c:extLst>
          </c:dPt>
          <c:dPt>
            <c:idx val="3"/>
            <c:bubble3D val="0"/>
            <c:spPr>
              <a:solidFill>
                <a:schemeClr val="accent4"/>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4-C92C-44D5-A295-E54F516BFF10}"/>
              </c:ext>
            </c:extLst>
          </c:dPt>
          <c:dPt>
            <c:idx val="4"/>
            <c:bubble3D val="0"/>
            <c:spPr>
              <a:solidFill>
                <a:schemeClr val="accent5"/>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5-C92C-44D5-A295-E54F516BFF10}"/>
              </c:ext>
            </c:extLst>
          </c:dPt>
          <c:dPt>
            <c:idx val="5"/>
            <c:bubble3D val="0"/>
            <c:spPr>
              <a:solidFill>
                <a:schemeClr val="accent6"/>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6-C92C-44D5-A295-E54F516BFF10}"/>
              </c:ext>
            </c:extLst>
          </c:dPt>
          <c:dLbls>
            <c:dLbl>
              <c:idx val="0"/>
              <c:layout>
                <c:manualLayout>
                  <c:x val="-0.33577500960692053"/>
                  <c:y val="-0.56027630443029763"/>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fld id="{B3205B22-858E-4976-AD49-83064BA6F400}" type="CATEGORYNAME">
                      <a:rPr lang="pt-BR" smtClean="0"/>
                      <a:pPr>
                        <a:defRPr>
                          <a:solidFill>
                            <a:schemeClr val="tx1"/>
                          </a:solidFill>
                        </a:defRPr>
                      </a:pPr>
                      <a:t>[NOME DA CATEGORIA]</a:t>
                    </a:fld>
                    <a:r>
                      <a:rPr lang="pt-BR" dirty="0"/>
                      <a:t>:</a:t>
                    </a:r>
                    <a:r>
                      <a:rPr lang="pt-BR" baseline="0" dirty="0"/>
                      <a:t> </a:t>
                    </a:r>
                    <a:fld id="{4D1A6B9F-D139-4304-B8E3-DC290C1DE8C3}" type="VALUE">
                      <a:rPr lang="pt-BR" baseline="0" smtClean="0"/>
                      <a:pPr>
                        <a:defRPr>
                          <a:solidFill>
                            <a:schemeClr val="tx1"/>
                          </a:solidFill>
                        </a:defRPr>
                      </a:pPr>
                      <a:t>[VALOR]</a:t>
                    </a:fld>
                    <a:r>
                      <a:rPr lang="pt-BR" baseline="0" dirty="0"/>
                      <a:t> (</a:t>
                    </a:r>
                    <a:fld id="{C33BBDD0-D093-411A-9215-EEF8BF199E5E}" type="PERCENTAGE">
                      <a:rPr lang="pt-BR" baseline="0" smtClean="0"/>
                      <a:pPr>
                        <a:defRPr>
                          <a:solidFill>
                            <a:schemeClr val="tx1"/>
                          </a:solidFill>
                        </a:defRPr>
                      </a:pPr>
                      <a:t>[PORCENTAGEM]</a:t>
                    </a:fld>
                    <a:r>
                      <a:rPr lang="pt-BR" baseline="0" dirty="0"/>
                      <a:t>)</a:t>
                    </a:r>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extLst>
                <c:ext xmlns:c15="http://schemas.microsoft.com/office/drawing/2012/chart" uri="{CE6537A1-D6FC-4f65-9D91-7224C49458BB}">
                  <c15:layout>
                    <c:manualLayout>
                      <c:w val="0.26725640147911606"/>
                      <c:h val="7.3997778528365352E-2"/>
                    </c:manualLayout>
                  </c15:layout>
                  <c15:dlblFieldTable/>
                  <c15:showDataLabelsRange val="0"/>
                </c:ext>
                <c:ext xmlns:c16="http://schemas.microsoft.com/office/drawing/2014/chart" uri="{C3380CC4-5D6E-409C-BE32-E72D297353CC}">
                  <c16:uniqueId val="{00000002-C92C-44D5-A295-E54F516BFF10}"/>
                </c:ext>
              </c:extLst>
            </c:dLbl>
            <c:dLbl>
              <c:idx val="1"/>
              <c:layout>
                <c:manualLayout>
                  <c:x val="-0.33134812361200555"/>
                  <c:y val="5.9130669939569183E-3"/>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fld id="{539F9B85-A982-4B82-ADD2-0BB3CA1FCA89}" type="CATEGORYNAME">
                      <a:rPr lang="en-US" smtClean="0"/>
                      <a:pPr>
                        <a:defRPr>
                          <a:solidFill>
                            <a:schemeClr val="tx1"/>
                          </a:solidFill>
                        </a:defRPr>
                      </a:pPr>
                      <a:t>[NOME DA CATEGORIA]</a:t>
                    </a:fld>
                    <a:r>
                      <a:rPr lang="en-US" dirty="0"/>
                      <a:t>:</a:t>
                    </a:r>
                    <a:r>
                      <a:rPr lang="en-US" baseline="0" dirty="0"/>
                      <a:t> </a:t>
                    </a:r>
                    <a:fld id="{278F0FA1-78B3-4B53-8D77-E5A8F8741274}" type="VALUE">
                      <a:rPr lang="en-US" baseline="0" smtClean="0"/>
                      <a:pPr>
                        <a:defRPr>
                          <a:solidFill>
                            <a:schemeClr val="tx1"/>
                          </a:solidFill>
                        </a:defRPr>
                      </a:pPr>
                      <a:t>[VALOR]</a:t>
                    </a:fld>
                    <a:r>
                      <a:rPr lang="en-US" baseline="0" dirty="0"/>
                      <a:t> (</a:t>
                    </a:r>
                    <a:fld id="{66463A7F-8F61-4CC1-B712-741BFDD964EE}" type="PERCENTAGE">
                      <a:rPr lang="en-US" baseline="0" smtClean="0"/>
                      <a:pPr>
                        <a:defRPr>
                          <a:solidFill>
                            <a:schemeClr val="tx1"/>
                          </a:solidFill>
                        </a:defRPr>
                      </a:pPr>
                      <a:t>[PORCENTAGEM]</a:t>
                    </a:fld>
                    <a:r>
                      <a:rPr lang="en-US" baseline="0" dirty="0"/>
                      <a:t>)</a:t>
                    </a:r>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extLst>
                <c:ext xmlns:c15="http://schemas.microsoft.com/office/drawing/2012/chart" uri="{CE6537A1-D6FC-4f65-9D91-7224C49458BB}">
                  <c15:layout>
                    <c:manualLayout>
                      <c:w val="0.20395544279067002"/>
                      <c:h val="4.7310831398623868E-2"/>
                    </c:manualLayout>
                  </c15:layout>
                  <c15:dlblFieldTable/>
                  <c15:showDataLabelsRange val="0"/>
                </c:ext>
                <c:ext xmlns:c16="http://schemas.microsoft.com/office/drawing/2014/chart" uri="{C3380CC4-5D6E-409C-BE32-E72D297353CC}">
                  <c16:uniqueId val="{00000001-C92C-44D5-A295-E54F516BFF10}"/>
                </c:ext>
              </c:extLst>
            </c:dLbl>
            <c:dLbl>
              <c:idx val="2"/>
              <c:layout>
                <c:manualLayout>
                  <c:x val="-0.42829749868489619"/>
                  <c:y val="0.11517095970530733"/>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fld id="{EACA8C2D-3BEF-43D2-8E09-EEBD9AB7C4DB}" type="CATEGORYNAME">
                      <a:rPr lang="pt-BR" smtClean="0"/>
                      <a:pPr>
                        <a:defRPr>
                          <a:solidFill>
                            <a:schemeClr val="tx1"/>
                          </a:solidFill>
                        </a:defRPr>
                      </a:pPr>
                      <a:t>[NOME DA CATEGORIA]</a:t>
                    </a:fld>
                    <a:r>
                      <a:rPr lang="pt-BR" baseline="0" dirty="0"/>
                      <a:t>: </a:t>
                    </a:r>
                    <a:fld id="{D889CA47-255E-425A-9505-531D82251F2F}" type="VALUE">
                      <a:rPr lang="pt-BR" baseline="0" smtClean="0"/>
                      <a:pPr>
                        <a:defRPr>
                          <a:solidFill>
                            <a:schemeClr val="tx1"/>
                          </a:solidFill>
                        </a:defRPr>
                      </a:pPr>
                      <a:t>[VALOR]</a:t>
                    </a:fld>
                    <a:r>
                      <a:rPr lang="pt-BR" baseline="0" dirty="0"/>
                      <a:t> (</a:t>
                    </a:r>
                    <a:fld id="{FBD9B59D-516B-4695-9A2C-CC3FDD2722BB}" type="PERCENTAGE">
                      <a:rPr lang="pt-BR" baseline="0" smtClean="0"/>
                      <a:pPr>
                        <a:defRPr>
                          <a:solidFill>
                            <a:schemeClr val="tx1"/>
                          </a:solidFill>
                        </a:defRPr>
                      </a:pPr>
                      <a:t>[PORCENTAGEM]</a:t>
                    </a:fld>
                    <a:r>
                      <a:rPr lang="pt-BR" baseline="0" dirty="0"/>
                      <a:t>)</a:t>
                    </a:r>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extLst>
                <c:ext xmlns:c15="http://schemas.microsoft.com/office/drawing/2012/chart" uri="{CE6537A1-D6FC-4f65-9D91-7224C49458BB}">
                  <c15:layout>
                    <c:manualLayout>
                      <c:w val="0.23068810501625847"/>
                      <c:h val="6.009305218049648E-2"/>
                    </c:manualLayout>
                  </c15:layout>
                  <c15:dlblFieldTable/>
                  <c15:showDataLabelsRange val="0"/>
                </c:ext>
                <c:ext xmlns:c16="http://schemas.microsoft.com/office/drawing/2014/chart" uri="{C3380CC4-5D6E-409C-BE32-E72D297353CC}">
                  <c16:uniqueId val="{00000003-C92C-44D5-A295-E54F516BFF10}"/>
                </c:ext>
              </c:extLst>
            </c:dLbl>
            <c:dLbl>
              <c:idx val="3"/>
              <c:layout>
                <c:manualLayout>
                  <c:x val="-0.43768624336234091"/>
                  <c:y val="8.907250000958003E-2"/>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fld id="{9C94F33A-F0D2-449C-969D-8CD7F5B3CAC5}" type="CATEGORYNAME">
                      <a:rPr lang="pt-BR" smtClean="0"/>
                      <a:pPr>
                        <a:defRPr>
                          <a:solidFill>
                            <a:schemeClr val="tx1"/>
                          </a:solidFill>
                        </a:defRPr>
                      </a:pPr>
                      <a:t>[NOME DA CATEGORIA]</a:t>
                    </a:fld>
                    <a:r>
                      <a:rPr lang="pt-BR" baseline="0" dirty="0"/>
                      <a:t>: </a:t>
                    </a:r>
                    <a:fld id="{E50430C5-F2E0-4228-8B81-16A527FC0767}" type="VALUE">
                      <a:rPr lang="pt-BR" baseline="0" smtClean="0"/>
                      <a:pPr>
                        <a:defRPr>
                          <a:solidFill>
                            <a:schemeClr val="tx1"/>
                          </a:solidFill>
                        </a:defRPr>
                      </a:pPr>
                      <a:t>[VALOR]</a:t>
                    </a:fld>
                    <a:r>
                      <a:rPr lang="pt-BR" baseline="0" dirty="0"/>
                      <a:t> (</a:t>
                    </a:r>
                    <a:fld id="{76544BCF-D6F7-4D6F-9719-0D9CF91916F9}" type="PERCENTAGE">
                      <a:rPr lang="pt-BR" baseline="0" smtClean="0"/>
                      <a:pPr>
                        <a:defRPr>
                          <a:solidFill>
                            <a:schemeClr val="tx1"/>
                          </a:solidFill>
                        </a:defRPr>
                      </a:pPr>
                      <a:t>[PORCENTAGEM]</a:t>
                    </a:fld>
                    <a:r>
                      <a:rPr lang="pt-BR" baseline="0" dirty="0"/>
                      <a:t>)</a:t>
                    </a:r>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extLst>
                <c:ext xmlns:c15="http://schemas.microsoft.com/office/drawing/2012/chart" uri="{CE6537A1-D6FC-4f65-9D91-7224C49458BB}">
                  <c15:layout>
                    <c:manualLayout>
                      <c:w val="0.27271708285314483"/>
                      <c:h val="6.009305218049648E-2"/>
                    </c:manualLayout>
                  </c15:layout>
                  <c15:dlblFieldTable/>
                  <c15:showDataLabelsRange val="0"/>
                </c:ext>
                <c:ext xmlns:c16="http://schemas.microsoft.com/office/drawing/2014/chart" uri="{C3380CC4-5D6E-409C-BE32-E72D297353CC}">
                  <c16:uniqueId val="{00000004-C92C-44D5-A295-E54F516BFF10}"/>
                </c:ext>
              </c:extLst>
            </c:dLbl>
            <c:dLbl>
              <c:idx val="4"/>
              <c:layout>
                <c:manualLayout>
                  <c:x val="-0.46570163976382378"/>
                  <c:y val="0.10529217169380917"/>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fld id="{8CB49983-F5CB-4AEB-A0ED-74E1B8DA84E7}" type="CATEGORYNAME">
                      <a:rPr lang="pt-BR" smtClean="0"/>
                      <a:pPr>
                        <a:defRPr>
                          <a:solidFill>
                            <a:schemeClr val="tx1"/>
                          </a:solidFill>
                        </a:defRPr>
                      </a:pPr>
                      <a:t>[NOME DA CATEGORIA]</a:t>
                    </a:fld>
                    <a:r>
                      <a:rPr lang="pt-BR" baseline="0" dirty="0"/>
                      <a:t>: </a:t>
                    </a:r>
                    <a:fld id="{21F0A706-24D3-40F9-9111-8E4AAD758ACE}" type="VALUE">
                      <a:rPr lang="pt-BR" baseline="0" smtClean="0"/>
                      <a:pPr>
                        <a:defRPr>
                          <a:solidFill>
                            <a:schemeClr val="tx1"/>
                          </a:solidFill>
                        </a:defRPr>
                      </a:pPr>
                      <a:t>[VALOR]</a:t>
                    </a:fld>
                    <a:r>
                      <a:rPr lang="pt-BR" baseline="0" dirty="0"/>
                      <a:t> (</a:t>
                    </a:r>
                    <a:fld id="{9CACAF57-9806-4F15-8D2B-B16DB49FADD1}" type="PERCENTAGE">
                      <a:rPr lang="pt-BR" baseline="0" smtClean="0"/>
                      <a:pPr>
                        <a:defRPr>
                          <a:solidFill>
                            <a:schemeClr val="tx1"/>
                          </a:solidFill>
                        </a:defRPr>
                      </a:pPr>
                      <a:t>[PORCENTAGEM]</a:t>
                    </a:fld>
                    <a:r>
                      <a:rPr lang="pt-BR" baseline="0" dirty="0"/>
                      <a:t>)</a:t>
                    </a:r>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extLst>
                <c:ext xmlns:c15="http://schemas.microsoft.com/office/drawing/2012/chart" uri="{CE6537A1-D6FC-4f65-9D91-7224C49458BB}">
                  <c15:layout>
                    <c:manualLayout>
                      <c:w val="0.22621212118348183"/>
                      <c:h val="6.7045415354430926E-2"/>
                    </c:manualLayout>
                  </c15:layout>
                  <c15:dlblFieldTable/>
                  <c15:showDataLabelsRange val="0"/>
                </c:ext>
                <c:ext xmlns:c16="http://schemas.microsoft.com/office/drawing/2014/chart" uri="{C3380CC4-5D6E-409C-BE32-E72D297353CC}">
                  <c16:uniqueId val="{00000005-C92C-44D5-A295-E54F516BFF10}"/>
                </c:ext>
              </c:extLst>
            </c:dLbl>
            <c:dLbl>
              <c:idx val="5"/>
              <c:layout>
                <c:manualLayout>
                  <c:x val="-0.50451511088739598"/>
                  <c:y val="0.14911997862832599"/>
                </c:manualLayout>
              </c:layout>
              <c:tx>
                <c:rich>
                  <a:bodyPr/>
                  <a:lstStyle/>
                  <a:p>
                    <a:fld id="{DFD493DB-A32A-448A-A43D-86F08EC8E154}" type="CATEGORYNAME">
                      <a:rPr lang="en-US" smtClean="0"/>
                      <a:pPr/>
                      <a:t>[NOME DA CATEGORIA]</a:t>
                    </a:fld>
                    <a:r>
                      <a:rPr lang="en-US" dirty="0"/>
                      <a:t>:</a:t>
                    </a:r>
                    <a:r>
                      <a:rPr lang="en-US" baseline="0" dirty="0"/>
                      <a:t> </a:t>
                    </a:r>
                    <a:fld id="{8691B99B-4E14-4E3D-BCC8-A18954310512}" type="VALUE">
                      <a:rPr lang="en-US" baseline="0" smtClean="0"/>
                      <a:pPr/>
                      <a:t>[VALOR]</a:t>
                    </a:fld>
                    <a:r>
                      <a:rPr lang="en-US" baseline="0" dirty="0"/>
                      <a:t> (</a:t>
                    </a:r>
                    <a:fld id="{78E09EFC-7FB8-4D03-AC35-8677FF0B8D9A}" type="PERCENTAGE">
                      <a:rPr lang="en-US" baseline="0" smtClean="0"/>
                      <a:pPr/>
                      <a:t>[PORCENTAGEM]</a:t>
                    </a:fld>
                    <a:r>
                      <a:rPr lang="en-US" baseline="0" dirty="0"/>
                      <a:t>)</a:t>
                    </a:r>
                  </a:p>
                </c:rich>
              </c:tx>
              <c:showLegendKey val="1"/>
              <c:showVal val="1"/>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C92C-44D5-A295-E54F516BFF10}"/>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solidFill>
                    <a:latin typeface="+mn-lt"/>
                    <a:ea typeface="+mn-ea"/>
                    <a:cs typeface="+mn-cs"/>
                  </a:defRPr>
                </a:pPr>
                <a:endParaRPr lang="pt-BR"/>
              </a:p>
            </c:txPr>
            <c:showLegendKey val="1"/>
            <c:showVal val="1"/>
            <c:showCatName val="1"/>
            <c:showSerName val="0"/>
            <c:showPercent val="1"/>
            <c:showBubbleSize val="0"/>
            <c:showLeaderLines val="0"/>
            <c:extLst>
              <c:ext xmlns:c15="http://schemas.microsoft.com/office/drawing/2012/chart" uri="{CE6537A1-D6FC-4f65-9D91-7224C49458BB}"/>
            </c:extLst>
          </c:dLbls>
          <c:cat>
            <c:strRef>
              <c:f>Planilha1!$A$2:$A$7</c:f>
              <c:strCache>
                <c:ptCount val="6"/>
                <c:pt idx="0">
                  <c:v>Crimes contra o patrimônio</c:v>
                </c:pt>
                <c:pt idx="1">
                  <c:v>Crimes de Drogas</c:v>
                </c:pt>
                <c:pt idx="2">
                  <c:v>Crimes contra a pessoa</c:v>
                </c:pt>
                <c:pt idx="3">
                  <c:v>Crimes de legislação específica</c:v>
                </c:pt>
                <c:pt idx="4">
                  <c:v>Crimes de cunho sexual</c:v>
                </c:pt>
                <c:pt idx="5">
                  <c:v>Outros</c:v>
                </c:pt>
              </c:strCache>
            </c:strRef>
          </c:cat>
          <c:val>
            <c:numRef>
              <c:f>Planilha1!$B$2:$B$7</c:f>
              <c:numCache>
                <c:formatCode>#,##0</c:formatCode>
                <c:ptCount val="6"/>
                <c:pt idx="0">
                  <c:v>327535</c:v>
                </c:pt>
                <c:pt idx="1">
                  <c:v>210409</c:v>
                </c:pt>
                <c:pt idx="2">
                  <c:v>91865</c:v>
                </c:pt>
                <c:pt idx="3">
                  <c:v>45509</c:v>
                </c:pt>
                <c:pt idx="4">
                  <c:v>32509</c:v>
                </c:pt>
                <c:pt idx="5">
                  <c:v>20376</c:v>
                </c:pt>
              </c:numCache>
            </c:numRef>
          </c:val>
          <c:extLst>
            <c:ext xmlns:c16="http://schemas.microsoft.com/office/drawing/2014/chart" uri="{C3380CC4-5D6E-409C-BE32-E72D297353CC}">
              <c16:uniqueId val="{00000000-C92C-44D5-A295-E54F516BFF10}"/>
            </c:ext>
          </c:extLst>
        </c:ser>
        <c:dLbls>
          <c:showLegendKey val="0"/>
          <c:showVal val="0"/>
          <c:showCatName val="1"/>
          <c:showSerName val="0"/>
          <c:showPercent val="1"/>
          <c:showBubbleSize val="0"/>
          <c:showLeaderLines val="0"/>
        </c:dLbls>
        <c:firstSliceAng val="11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pt-B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dLbls>
          <c:showLegendKey val="0"/>
          <c:showVal val="0"/>
          <c:showCatName val="1"/>
          <c:showSerName val="0"/>
          <c:showPercent val="1"/>
          <c:showBubbleSize val="0"/>
          <c:showLeaderLines val="0"/>
        </c:dLbls>
        <c:firstSliceAng val="110"/>
        <c:holeSize val="50"/>
      </c:doughnutChart>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pt-B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defRPr sz="1197"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22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defRPr sz="1197"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22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defRPr sz="1197"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22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a:extLst>
              <a:ext uri="{FF2B5EF4-FFF2-40B4-BE49-F238E27FC236}">
                <a16:creationId xmlns:a16="http://schemas.microsoft.com/office/drawing/2014/main" id="{AE4FF99A-3F70-4CF3-AEB3-F7DC46AD49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a:extLst>
              <a:ext uri="{FF2B5EF4-FFF2-40B4-BE49-F238E27FC236}">
                <a16:creationId xmlns:a16="http://schemas.microsoft.com/office/drawing/2014/main" id="{C08BF84A-E77A-4DEC-9EAC-D5E1B003DF1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CF8456-A0B9-4BBD-8D9D-84FB37D23B1D}" type="datetimeFigureOut">
              <a:rPr lang="pt-BR" smtClean="0"/>
              <a:t>24/07/2020</a:t>
            </a:fld>
            <a:endParaRPr lang="pt-BR"/>
          </a:p>
        </p:txBody>
      </p:sp>
      <p:sp>
        <p:nvSpPr>
          <p:cNvPr id="4" name="Espaço Reservado para Rodapé 3">
            <a:extLst>
              <a:ext uri="{FF2B5EF4-FFF2-40B4-BE49-F238E27FC236}">
                <a16:creationId xmlns:a16="http://schemas.microsoft.com/office/drawing/2014/main" id="{3969A68C-4932-4E0C-80D4-E8C0A872C39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a:extLst>
              <a:ext uri="{FF2B5EF4-FFF2-40B4-BE49-F238E27FC236}">
                <a16:creationId xmlns:a16="http://schemas.microsoft.com/office/drawing/2014/main" id="{E7C05DDB-6C11-497D-97B7-B2BA059BC3F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402F427-0F65-4C05-BE76-0DDE6F8FAEF7}" type="slidenum">
              <a:rPr lang="pt-BR" smtClean="0"/>
              <a:t>‹nº›</a:t>
            </a:fld>
            <a:endParaRPr lang="pt-BR"/>
          </a:p>
        </p:txBody>
      </p:sp>
    </p:spTree>
    <p:extLst>
      <p:ext uri="{BB962C8B-B14F-4D97-AF65-F5344CB8AC3E}">
        <p14:creationId xmlns:p14="http://schemas.microsoft.com/office/powerpoint/2010/main" val="95598340"/>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22.jpeg>
</file>

<file path=ppt/media/image23.jpeg>
</file>

<file path=ppt/media/image24.jpeg>
</file>

<file path=ppt/media/image25.jpe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985AC-471A-44D1-B3C0-A09B3FFCFFB5}" type="datetimeFigureOut">
              <a:rPr lang="pt-BR" smtClean="0"/>
              <a:t>24/07/2020</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198312-9601-436F-AE53-87068D9BF3B6}" type="slidenum">
              <a:rPr lang="pt-BR" smtClean="0"/>
              <a:t>‹nº›</a:t>
            </a:fld>
            <a:endParaRPr lang="pt-BR"/>
          </a:p>
        </p:txBody>
      </p:sp>
    </p:spTree>
    <p:extLst>
      <p:ext uri="{BB962C8B-B14F-4D97-AF65-F5344CB8AC3E}">
        <p14:creationId xmlns:p14="http://schemas.microsoft.com/office/powerpoint/2010/main" val="89160387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Bom dia a todos. Para quem não me conhece, eu sou o Alexandre... A Carla Medeiros é a minha orientadora aqui do departamento e o Adilson é o meu coorientador da UDESC de Alto Vale. Juntos, nós estamos trabalhando em um jogo educacional para prevenção da Violência Sexual Infantil.</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1</a:t>
            </a:fld>
            <a:endParaRPr lang="pt-BR"/>
          </a:p>
        </p:txBody>
      </p:sp>
    </p:spTree>
    <p:extLst>
      <p:ext uri="{BB962C8B-B14F-4D97-AF65-F5344CB8AC3E}">
        <p14:creationId xmlns:p14="http://schemas.microsoft.com/office/powerpoint/2010/main" val="1114691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Falando dos materiais de ensino, eles são os mais diversos. Temos as musicas educativas, os livros , vídeos, e jogos. Dentre esses, o que demonstra mais engajamento das crianças são os jogos. No nosso caso, jogos sérios.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Inclusive, existem alguns jogos na literatura, justamente na temática da prevenção da violência sexual infantil. O cool </a:t>
            </a:r>
            <a:r>
              <a:rPr lang="pt-BR" sz="1200" kern="1200" dirty="0" err="1">
                <a:solidFill>
                  <a:schemeClr val="tx1"/>
                </a:solidFill>
                <a:effectLst/>
                <a:latin typeface="+mn-lt"/>
                <a:ea typeface="+mn-ea"/>
                <a:cs typeface="+mn-cs"/>
              </a:rPr>
              <a:t>and</a:t>
            </a:r>
            <a:r>
              <a:rPr lang="pt-BR" sz="1200" kern="1200" dirty="0">
                <a:solidFill>
                  <a:schemeClr val="tx1"/>
                </a:solidFill>
                <a:effectLst/>
                <a:latin typeface="+mn-lt"/>
                <a:ea typeface="+mn-ea"/>
                <a:cs typeface="+mn-cs"/>
              </a:rPr>
              <a:t> safe e o </a:t>
            </a:r>
            <a:r>
              <a:rPr lang="pt-BR" sz="1200" kern="1200" dirty="0" err="1">
                <a:solidFill>
                  <a:schemeClr val="tx1"/>
                </a:solidFill>
                <a:effectLst/>
                <a:latin typeface="+mn-lt"/>
                <a:ea typeface="+mn-ea"/>
                <a:cs typeface="+mn-cs"/>
              </a:rPr>
              <a:t>Orbit</a:t>
            </a:r>
            <a:r>
              <a:rPr lang="pt-BR" sz="1200" kern="1200" dirty="0">
                <a:solidFill>
                  <a:schemeClr val="tx1"/>
                </a:solidFill>
                <a:effectLst/>
                <a:latin typeface="+mn-lt"/>
                <a:ea typeface="+mn-ea"/>
                <a:cs typeface="+mn-cs"/>
              </a:rPr>
              <a:t>, estão bem documentados e apresentam bons resultados nos experimentos realizados, demonstrando não só o engajamento das crianças, mas também a retenção dos conhecimentos ensinados pelo jogo.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Uma pergunta que pode vir, é: Mas se já existem soluções, por que desenvolver mais uma? E a resposta é que esses jogos não possuem suporte ao português e também não possuem código aberto. O que dificultada trazer eles para o Brasil</a:t>
            </a:r>
          </a:p>
          <a:p>
            <a:endParaRPr lang="pt-BR" dirty="0"/>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10</a:t>
            </a:fld>
            <a:endParaRPr lang="pt-BR"/>
          </a:p>
        </p:txBody>
      </p:sp>
    </p:spTree>
    <p:extLst>
      <p:ext uri="{BB962C8B-B14F-4D97-AF65-F5344CB8AC3E}">
        <p14:creationId xmlns:p14="http://schemas.microsoft.com/office/powerpoint/2010/main" val="10957388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É por isso, que estamos desenvolvendo um jogo sério nessa temática chamado de ‘Infância Segura’. O jogo é no estilo RPG, o que permite que a criança possa se sentir representada no jogo. De perspectiva </a:t>
            </a:r>
            <a:r>
              <a:rPr lang="pt-BR" dirty="0" err="1"/>
              <a:t>TopDown</a:t>
            </a:r>
            <a:r>
              <a:rPr lang="pt-BR" dirty="0"/>
              <a:t> o que permite que o jogo seja realizado em 2D (o que agiliza o desenvolvimento), além de permitir uma movimentação 3D (dando liberdade de locomoção ao jogador). </a:t>
            </a:r>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A arte do jogo é no estilo de </a:t>
            </a:r>
            <a:r>
              <a:rPr lang="pt-BR" dirty="0" err="1"/>
              <a:t>VectorArt</a:t>
            </a:r>
            <a:r>
              <a:rPr lang="pt-BR" dirty="0"/>
              <a:t>, pelo que li na literatura, </a:t>
            </a:r>
            <a:r>
              <a:rPr lang="pt-BR" dirty="0" err="1"/>
              <a:t>PixelArt</a:t>
            </a:r>
            <a:r>
              <a:rPr lang="pt-BR" dirty="0"/>
              <a:t> não agrada muito as crianças, sendo o estilo de maior afeição sendo o </a:t>
            </a:r>
            <a:r>
              <a:rPr lang="pt-BR" dirty="0" err="1"/>
              <a:t>VectorArt</a:t>
            </a:r>
            <a:r>
              <a:rPr lang="pt-BR"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Pretende-se desenvolver o jogo em um motor de jogos chamado </a:t>
            </a:r>
            <a:r>
              <a:rPr lang="pt-BR" dirty="0" err="1"/>
              <a:t>Godot</a:t>
            </a:r>
            <a:r>
              <a:rPr lang="pt-BR" dirty="0"/>
              <a:t> (que é esse robozinho azul), pois diferente da </a:t>
            </a:r>
            <a:r>
              <a:rPr lang="pt-BR" dirty="0" err="1"/>
              <a:t>Unity</a:t>
            </a:r>
            <a:r>
              <a:rPr lang="pt-BR" dirty="0"/>
              <a:t> ou </a:t>
            </a:r>
            <a:r>
              <a:rPr lang="pt-BR" dirty="0" err="1"/>
              <a:t>Unreal</a:t>
            </a:r>
            <a:r>
              <a:rPr lang="pt-BR" dirty="0"/>
              <a:t> (que são as mais populares), o </a:t>
            </a:r>
            <a:r>
              <a:rPr lang="pt-BR" dirty="0" err="1"/>
              <a:t>Godot</a:t>
            </a:r>
            <a:r>
              <a:rPr lang="pt-BR" dirty="0"/>
              <a:t> não precisa de licença é gratuito e me permite livre uso da meu jogo. Em adendo, ele tem suporte para o </a:t>
            </a:r>
            <a:r>
              <a:rPr lang="pt-BR" dirty="0" err="1"/>
              <a:t>WebAssembly</a:t>
            </a:r>
            <a:r>
              <a:rPr lang="pt-BR" dirty="0"/>
              <a:t>, o que faz com que os jogos possam ser compiladores e executados diretamente no navegador.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Aqui, na esquerda, vocês podem observar uma das telas do jogo. </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11</a:t>
            </a:fld>
            <a:endParaRPr lang="pt-BR"/>
          </a:p>
        </p:txBody>
      </p:sp>
    </p:spTree>
    <p:extLst>
      <p:ext uri="{BB962C8B-B14F-4D97-AF65-F5344CB8AC3E}">
        <p14:creationId xmlns:p14="http://schemas.microsoft.com/office/powerpoint/2010/main" val="33125783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No que diz respeito ao desenvolvimento, eu ainda estou pesquisando questões de tipografia, por exemplo, para saber que tipo de fonte é mais agradável e legível para crianças.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Além é claro de estar acumulando conhecimento sobre alguns diretrizes para o desenvolvimento de jogos sérios para crianças. </a:t>
            </a:r>
          </a:p>
          <a:p>
            <a:endParaRPr lang="pt-BR" dirty="0"/>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12</a:t>
            </a:fld>
            <a:endParaRPr lang="pt-BR"/>
          </a:p>
        </p:txBody>
      </p:sp>
    </p:spTree>
    <p:extLst>
      <p:ext uri="{BB962C8B-B14F-4D97-AF65-F5344CB8AC3E}">
        <p14:creationId xmlns:p14="http://schemas.microsoft.com/office/powerpoint/2010/main" val="8182448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Mas deixando a estética de lado, falando agora dos ensinamento. É importante destacar que todos os ensinamentos e conteúdos abordados no jogo, estão em conformidade com as orientações técnicas internacionais de educação em sexualidade, publicadas pela UNESCO. Nesse sentido, o jogo inicialmente instrui as crianças sobre as partes do corpo. Posteriormente o jogo educa os menores apontando quais partes do corpo são íntimas, para por fim, o jogo lecionar sobre os tipos de toques, dando exemplos de toques bons e toques ruins no corpo. Essa é apenas uma das fases do jogo, em outras fases, as crianças aprendem assuntos como o DISQUE 100: canal de denúncias do ministérios da saúde.</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13</a:t>
            </a:fld>
            <a:endParaRPr lang="pt-BR"/>
          </a:p>
        </p:txBody>
      </p:sp>
    </p:spTree>
    <p:extLst>
      <p:ext uri="{BB962C8B-B14F-4D97-AF65-F5344CB8AC3E}">
        <p14:creationId xmlns:p14="http://schemas.microsoft.com/office/powerpoint/2010/main" val="19372319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A </a:t>
            </a:r>
            <a:r>
              <a:rPr lang="pt-BR" sz="1200" kern="1200" dirty="0" err="1">
                <a:solidFill>
                  <a:schemeClr val="tx1"/>
                </a:solidFill>
                <a:effectLst/>
                <a:latin typeface="+mn-lt"/>
                <a:ea typeface="+mn-ea"/>
                <a:cs typeface="+mn-cs"/>
              </a:rPr>
              <a:t>unesco</a:t>
            </a:r>
            <a:r>
              <a:rPr lang="pt-BR" sz="1200" kern="1200" dirty="0">
                <a:solidFill>
                  <a:schemeClr val="tx1"/>
                </a:solidFill>
                <a:effectLst/>
                <a:latin typeface="+mn-lt"/>
                <a:ea typeface="+mn-ea"/>
                <a:cs typeface="+mn-cs"/>
              </a:rPr>
              <a:t>, detalha 8 conceitos-chave para a educação sexual de crianças. Cada conceito se divide em faixas etárias. O desenvolvimento do infância Segura se limita a pegar os ensinamentos da menor faixa etária que a </a:t>
            </a:r>
            <a:r>
              <a:rPr lang="pt-BR" sz="1200" kern="1200" dirty="0" err="1">
                <a:solidFill>
                  <a:schemeClr val="tx1"/>
                </a:solidFill>
                <a:effectLst/>
                <a:latin typeface="+mn-lt"/>
                <a:ea typeface="+mn-ea"/>
                <a:cs typeface="+mn-cs"/>
              </a:rPr>
              <a:t>unesco</a:t>
            </a:r>
            <a:r>
              <a:rPr lang="pt-BR" sz="1200" kern="1200" dirty="0">
                <a:solidFill>
                  <a:schemeClr val="tx1"/>
                </a:solidFill>
                <a:effectLst/>
                <a:latin typeface="+mn-lt"/>
                <a:ea typeface="+mn-ea"/>
                <a:cs typeface="+mn-cs"/>
              </a:rPr>
              <a:t> apresenta, que são as crianças dos 5 aos 8 anos. Sendo essa portando, a faixa etária do jogo. </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14</a:t>
            </a:fld>
            <a:endParaRPr lang="pt-BR"/>
          </a:p>
        </p:txBody>
      </p:sp>
    </p:spTree>
    <p:extLst>
      <p:ext uri="{BB962C8B-B14F-4D97-AF65-F5344CB8AC3E}">
        <p14:creationId xmlns:p14="http://schemas.microsoft.com/office/powerpoint/2010/main" val="21441770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Como pode ser observado, o ensino dos órgãos é algo que deve estar presente no jogo. Assim como a descrição de suas funções. </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15</a:t>
            </a:fld>
            <a:endParaRPr lang="pt-BR"/>
          </a:p>
        </p:txBody>
      </p:sp>
    </p:spTree>
    <p:extLst>
      <p:ext uri="{BB962C8B-B14F-4D97-AF65-F5344CB8AC3E}">
        <p14:creationId xmlns:p14="http://schemas.microsoft.com/office/powerpoint/2010/main" val="40281569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O jogo também deve ser abordar questões de consentimento, dizendo quais são as partes íntimas e quais não são. </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16</a:t>
            </a:fld>
            <a:endParaRPr lang="pt-BR"/>
          </a:p>
        </p:txBody>
      </p:sp>
    </p:spTree>
    <p:extLst>
      <p:ext uri="{BB962C8B-B14F-4D97-AF65-F5344CB8AC3E}">
        <p14:creationId xmlns:p14="http://schemas.microsoft.com/office/powerpoint/2010/main" val="23489188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Ou seja, grande parte da fundamentação do jogo, vem desses ensinamentos de pedagogia que a </a:t>
            </a:r>
            <a:r>
              <a:rPr lang="pt-BR" sz="1200" kern="1200" dirty="0" err="1">
                <a:solidFill>
                  <a:schemeClr val="tx1"/>
                </a:solidFill>
                <a:effectLst/>
                <a:latin typeface="+mn-lt"/>
                <a:ea typeface="+mn-ea"/>
                <a:cs typeface="+mn-cs"/>
              </a:rPr>
              <a:t>unesco</a:t>
            </a:r>
            <a:r>
              <a:rPr lang="pt-BR" sz="1200" kern="1200" dirty="0">
                <a:solidFill>
                  <a:schemeClr val="tx1"/>
                </a:solidFill>
                <a:effectLst/>
                <a:latin typeface="+mn-lt"/>
                <a:ea typeface="+mn-ea"/>
                <a:cs typeface="+mn-cs"/>
              </a:rPr>
              <a:t> passa. Claro que existe a inspiração nos demais jogos relacionados a área onde tudo deve atuar em conjunto que as diretrizes e guias para o desenvolvimento de jogos sérios.</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Para a parte do desenvolvimento em si do jogo, existe toda a questão da engenharia de software para ir atrás, saber qual metodologia ágil irá guiar o desenvolvimento do jogo, o banco de dados, e também a questão do Learning </a:t>
            </a:r>
            <a:r>
              <a:rPr lang="pt-BR" sz="1200" kern="1200" dirty="0" err="1">
                <a:solidFill>
                  <a:schemeClr val="tx1"/>
                </a:solidFill>
                <a:effectLst/>
                <a:latin typeface="+mn-lt"/>
                <a:ea typeface="+mn-ea"/>
                <a:cs typeface="+mn-cs"/>
              </a:rPr>
              <a:t>Analytics</a:t>
            </a:r>
            <a:r>
              <a:rPr lang="pt-BR"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Em seguida, para tudo isso se classificar como uma pesquisa cientifica eu irei realizar uma validação do jogo, através de questionários, entrevistas e demais experimentos. Ver alguns modelos avaliativos, como o MEGA, </a:t>
            </a:r>
            <a:r>
              <a:rPr lang="pt-BR" sz="1200" kern="1200" dirty="0" err="1">
                <a:solidFill>
                  <a:schemeClr val="tx1"/>
                </a:solidFill>
                <a:effectLst/>
                <a:latin typeface="+mn-lt"/>
                <a:ea typeface="+mn-ea"/>
                <a:cs typeface="+mn-cs"/>
              </a:rPr>
              <a:t>seuQ</a:t>
            </a:r>
            <a:r>
              <a:rPr lang="pt-BR" sz="1200" kern="1200" dirty="0">
                <a:solidFill>
                  <a:schemeClr val="tx1"/>
                </a:solidFill>
                <a:effectLst/>
                <a:latin typeface="+mn-lt"/>
                <a:ea typeface="+mn-ea"/>
                <a:cs typeface="+mn-cs"/>
              </a:rPr>
              <a:t> e a Taxonomia de Bloom.</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Para então por fim, lançar o jogo, junto com seu Game design </a:t>
            </a:r>
            <a:r>
              <a:rPr lang="pt-BR" sz="1200" kern="1200" dirty="0" err="1">
                <a:solidFill>
                  <a:schemeClr val="tx1"/>
                </a:solidFill>
                <a:effectLst/>
                <a:latin typeface="+mn-lt"/>
                <a:ea typeface="+mn-ea"/>
                <a:cs typeface="+mn-cs"/>
              </a:rPr>
              <a:t>document</a:t>
            </a:r>
            <a:r>
              <a:rPr lang="pt-BR"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Uma vez que o jogo seja aplicado, espera-se que acha uma redução a longo prazo dos crimes de violência sexual infantil. E não só desses crimes, mas de vários outros, pois...</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17</a:t>
            </a:fld>
            <a:endParaRPr lang="pt-BR"/>
          </a:p>
        </p:txBody>
      </p:sp>
    </p:spTree>
    <p:extLst>
      <p:ext uri="{BB962C8B-B14F-4D97-AF65-F5344CB8AC3E}">
        <p14:creationId xmlns:p14="http://schemas.microsoft.com/office/powerpoint/2010/main" val="16959659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sz="1200" kern="1200" dirty="0">
                <a:solidFill>
                  <a:schemeClr val="tx1"/>
                </a:solidFill>
                <a:effectLst/>
                <a:latin typeface="+mn-lt"/>
                <a:ea typeface="+mn-ea"/>
                <a:cs typeface="+mn-cs"/>
              </a:rPr>
              <a:t>------</a:t>
            </a:r>
            <a:endParaRPr lang="pt-BR" dirty="0"/>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18</a:t>
            </a:fld>
            <a:endParaRPr lang="pt-BR"/>
          </a:p>
        </p:txBody>
      </p:sp>
    </p:spTree>
    <p:extLst>
      <p:ext uri="{BB962C8B-B14F-4D97-AF65-F5344CB8AC3E}">
        <p14:creationId xmlns:p14="http://schemas.microsoft.com/office/powerpoint/2010/main" val="22634769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 esse no geral, é a jogo sério que estou desenvolvendo. Ainda existe muito para ser desenvolvido, já foram realizados testes com crianças, constatando alguns problemas no jogo. Também foram encontrados problemas de usabilidade na plataforma de apoio ao professor. Mas isso tudo não impediu que o trabalho fosse aceito no Simpósio Brasileiro de Sistemas Colaborativos e não impediu de ganhar o certificado de melhor ‘trabalho apresentado’ no COLBEDUCA. </a:t>
            </a:r>
          </a:p>
          <a:p>
            <a:endParaRPr lang="pt-BR" dirty="0"/>
          </a:p>
          <a:p>
            <a:r>
              <a:rPr lang="pt-BR" sz="1200" kern="1200" dirty="0">
                <a:solidFill>
                  <a:schemeClr val="tx1"/>
                </a:solidFill>
                <a:effectLst/>
                <a:latin typeface="+mn-lt"/>
                <a:ea typeface="+mn-ea"/>
                <a:cs typeface="+mn-cs"/>
              </a:rPr>
              <a:t>Sendo assim, eu espero que esse seminário, tenha conseguido explicar o que estou desenvolvendo e a gravidade do problema que estou tentando tratar. </a:t>
            </a:r>
            <a:endParaRPr lang="pt-BR" dirty="0"/>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19</a:t>
            </a:fld>
            <a:endParaRPr lang="pt-BR"/>
          </a:p>
        </p:txBody>
      </p:sp>
    </p:spTree>
    <p:extLst>
      <p:ext uri="{BB962C8B-B14F-4D97-AF65-F5344CB8AC3E}">
        <p14:creationId xmlns:p14="http://schemas.microsoft.com/office/powerpoint/2010/main" val="34354741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sz="1200" kern="1200" dirty="0">
                <a:solidFill>
                  <a:schemeClr val="tx1"/>
                </a:solidFill>
                <a:effectLst/>
                <a:latin typeface="+mn-lt"/>
                <a:ea typeface="+mn-ea"/>
                <a:cs typeface="+mn-cs"/>
              </a:rPr>
              <a:t>Notoriamente para essa apresentação, eu preciso explicar sobre o problema que estou tratando, revelando não apenas sua gravidade e suas consequências, mas também suas causas. Para então, adentrar nas possíveis estratégias de solução deste problema. </a:t>
            </a:r>
          </a:p>
          <a:p>
            <a:endParaRPr lang="pt-BR" sz="1200" kern="1200" dirty="0">
              <a:solidFill>
                <a:schemeClr val="tx1"/>
              </a:solidFill>
              <a:effectLst/>
              <a:latin typeface="+mn-lt"/>
              <a:ea typeface="+mn-ea"/>
              <a:cs typeface="+mn-cs"/>
            </a:endParaRPr>
          </a:p>
          <a:p>
            <a:r>
              <a:rPr lang="pt-BR" sz="1200" kern="1200" dirty="0">
                <a:solidFill>
                  <a:schemeClr val="tx1"/>
                </a:solidFill>
                <a:effectLst/>
                <a:latin typeface="+mn-lt"/>
                <a:ea typeface="+mn-ea"/>
                <a:cs typeface="+mn-cs"/>
              </a:rPr>
              <a:t>Sendo uma destas soluções, o jogo educacional, conhecido como Jogo Sério na academia. </a:t>
            </a:r>
          </a:p>
          <a:p>
            <a:endParaRPr lang="pt-BR" sz="1200" kern="1200" dirty="0">
              <a:solidFill>
                <a:schemeClr val="tx1"/>
              </a:solidFill>
              <a:effectLst/>
              <a:latin typeface="+mn-lt"/>
              <a:ea typeface="+mn-ea"/>
              <a:cs typeface="+mn-cs"/>
            </a:endParaRPr>
          </a:p>
          <a:p>
            <a:r>
              <a:rPr lang="pt-BR" sz="1200" kern="1200" dirty="0">
                <a:solidFill>
                  <a:schemeClr val="tx1"/>
                </a:solidFill>
                <a:effectLst/>
                <a:latin typeface="+mn-lt"/>
                <a:ea typeface="+mn-ea"/>
                <a:cs typeface="+mn-cs"/>
              </a:rPr>
              <a:t>Após explicar um pouco sobre o desenvolvimento e ensinamento do jogo, eu finalizado esse seminário com minhas conclusões. </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2</a:t>
            </a:fld>
            <a:endParaRPr lang="pt-BR"/>
          </a:p>
        </p:txBody>
      </p:sp>
    </p:spTree>
    <p:extLst>
      <p:ext uri="{BB962C8B-B14F-4D97-AF65-F5344CB8AC3E}">
        <p14:creationId xmlns:p14="http://schemas.microsoft.com/office/powerpoint/2010/main" val="33853817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b="1" dirty="0">
                <a:latin typeface="Arial" panose="020B0604020202020204" pitchFamily="34" charset="0"/>
                <a:cs typeface="Arial" panose="020B0604020202020204" pitchFamily="34" charset="0"/>
              </a:rPr>
              <a:t>O que se faz agora com as crianças é o que elas farão depois com a sociedade</a:t>
            </a:r>
          </a:p>
          <a:p>
            <a:endParaRPr lang="pt-BR" sz="1200" kern="1200" dirty="0">
              <a:solidFill>
                <a:schemeClr val="tx1"/>
              </a:solidFill>
              <a:effectLst/>
              <a:latin typeface="+mn-lt"/>
              <a:ea typeface="+mn-ea"/>
              <a:cs typeface="+mn-cs"/>
            </a:endParaRPr>
          </a:p>
          <a:p>
            <a:r>
              <a:rPr lang="pt-BR" sz="1200" kern="1200" dirty="0">
                <a:solidFill>
                  <a:schemeClr val="tx1"/>
                </a:solidFill>
                <a:effectLst/>
                <a:latin typeface="+mn-lt"/>
                <a:ea typeface="+mn-ea"/>
                <a:cs typeface="+mn-cs"/>
              </a:rPr>
              <a:t>Eu espero que esse seminário, tenha conseguido explicar o que estou desenvolvendo e a gravidade do problema que estou tentando tratar. </a:t>
            </a:r>
          </a:p>
          <a:p>
            <a:endParaRPr lang="pt-BR" sz="1200" kern="1200" dirty="0">
              <a:solidFill>
                <a:schemeClr val="tx1"/>
              </a:solidFill>
              <a:effectLst/>
              <a:latin typeface="+mn-lt"/>
              <a:ea typeface="+mn-ea"/>
              <a:cs typeface="+mn-cs"/>
            </a:endParaRPr>
          </a:p>
          <a:p>
            <a:r>
              <a:rPr lang="pt-BR" sz="1200" kern="1200" dirty="0">
                <a:solidFill>
                  <a:schemeClr val="tx1"/>
                </a:solidFill>
                <a:effectLst/>
                <a:latin typeface="+mn-lt"/>
                <a:ea typeface="+mn-ea"/>
                <a:cs typeface="+mn-cs"/>
              </a:rPr>
              <a:t>Muito OBRIGADO pela atenção. </a:t>
            </a:r>
          </a:p>
          <a:p>
            <a:endParaRPr lang="pt-BR" dirty="0"/>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20</a:t>
            </a:fld>
            <a:endParaRPr lang="pt-BR"/>
          </a:p>
        </p:txBody>
      </p:sp>
    </p:spTree>
    <p:extLst>
      <p:ext uri="{BB962C8B-B14F-4D97-AF65-F5344CB8AC3E}">
        <p14:creationId xmlns:p14="http://schemas.microsoft.com/office/powerpoint/2010/main" val="2037859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Eu agradeço imensamente a eles pela oportunidade de desenvolver algo que possa mitigar o problema da violência sexual infantil, porém, gostaria de agradecer acima de tudo ao financiamento da CAPES. O qual me permite dedicação total para abordar esse tema tão sensível e delicado.</a:t>
            </a:r>
          </a:p>
          <a:p>
            <a:endParaRPr lang="pt-BR" dirty="0"/>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21</a:t>
            </a:fld>
            <a:endParaRPr lang="pt-BR"/>
          </a:p>
        </p:txBody>
      </p:sp>
    </p:spTree>
    <p:extLst>
      <p:ext uri="{BB962C8B-B14F-4D97-AF65-F5344CB8AC3E}">
        <p14:creationId xmlns:p14="http://schemas.microsoft.com/office/powerpoint/2010/main" val="4105880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22</a:t>
            </a:fld>
            <a:endParaRPr lang="pt-BR"/>
          </a:p>
        </p:txBody>
      </p:sp>
    </p:spTree>
    <p:extLst>
      <p:ext uri="{BB962C8B-B14F-4D97-AF65-F5344CB8AC3E}">
        <p14:creationId xmlns:p14="http://schemas.microsoft.com/office/powerpoint/2010/main" val="4942881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23</a:t>
            </a:fld>
            <a:endParaRPr lang="pt-BR"/>
          </a:p>
        </p:txBody>
      </p:sp>
    </p:spTree>
    <p:extLst>
      <p:ext uri="{BB962C8B-B14F-4D97-AF65-F5344CB8AC3E}">
        <p14:creationId xmlns:p14="http://schemas.microsoft.com/office/powerpoint/2010/main" val="5368521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Bom dia a todos. Para quem não me conhece, eu sou o Alexandre... A Carla Medeiros é a minha orientadora aqui do departamento e o Adilson é o meu coorientador da UDESC de Alto Vale. Juntos, nós estamos trabalhando em um jogo educacional para prevenção da Violência Sexual Infantil.</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24</a:t>
            </a:fld>
            <a:endParaRPr lang="pt-BR"/>
          </a:p>
        </p:txBody>
      </p:sp>
    </p:spTree>
    <p:extLst>
      <p:ext uri="{BB962C8B-B14F-4D97-AF65-F5344CB8AC3E}">
        <p14:creationId xmlns:p14="http://schemas.microsoft.com/office/powerpoint/2010/main" val="1224612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Falando sobre o problema, olhando apenas para os índices de criminosos no brasil, os dados indicam que os crimes de cunho sexual são o quinto tipo de crime com maior incidência no Brasil. </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3</a:t>
            </a:fld>
            <a:endParaRPr lang="pt-BR"/>
          </a:p>
        </p:txBody>
      </p:sp>
    </p:spTree>
    <p:extLst>
      <p:ext uri="{BB962C8B-B14F-4D97-AF65-F5344CB8AC3E}">
        <p14:creationId xmlns:p14="http://schemas.microsoft.com/office/powerpoint/2010/main" val="147648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Porém esses dados trazem uma triste realidade, revelando que mais de 70% das vítimas dos crimes de cunho sexual são menores de idade. E é aqui que se encontra o verdadeiro problema, pois as sequelas físicas e psicológicas deixadas nas vítimas, podem ser permanentes em alguns casos. Com as crianças crescendo, e se tornando adultos abalados, drogados, depressivos, alcoólatras etc.</a:t>
            </a:r>
          </a:p>
          <a:p>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O que quero destacar aqui, é que o problema de violência sexual no Brasil, é na verdade, (majoritariamente) um problema de violência sexual infantil. </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4</a:t>
            </a:fld>
            <a:endParaRPr lang="pt-BR"/>
          </a:p>
        </p:txBody>
      </p:sp>
    </p:spTree>
    <p:extLst>
      <p:ext uri="{BB962C8B-B14F-4D97-AF65-F5344CB8AC3E}">
        <p14:creationId xmlns:p14="http://schemas.microsoft.com/office/powerpoint/2010/main" val="33569925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No caso feminino, a faixa etária que mais sofre com violência sexual, são as meninas de 13 anos. Já no caso masculino, a faixa etária mais atingida são os meninos de 7 anos.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Só em adendo, esses gráficos não estão na mesma proporção, olhando atentamente para os números, a quantidade de meninas vítimas do abuso sexual ainda é superior que a dos meninos. </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5</a:t>
            </a:fld>
            <a:endParaRPr lang="pt-BR"/>
          </a:p>
        </p:txBody>
      </p:sp>
    </p:spTree>
    <p:extLst>
      <p:ext uri="{BB962C8B-B14F-4D97-AF65-F5344CB8AC3E}">
        <p14:creationId xmlns:p14="http://schemas.microsoft.com/office/powerpoint/2010/main" val="16413894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De acordo com a literatura, esse problema se devem principalmente pelo fato de as crianças serem, na maioria das vezes, alvos fáceis. Crianças de modo geral, não sabem como se defender, quais atitudes tomar e nem a quem recorrer.</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6</a:t>
            </a:fld>
            <a:endParaRPr lang="pt-BR"/>
          </a:p>
        </p:txBody>
      </p:sp>
    </p:spTree>
    <p:extLst>
      <p:ext uri="{BB962C8B-B14F-4D97-AF65-F5344CB8AC3E}">
        <p14:creationId xmlns:p14="http://schemas.microsoft.com/office/powerpoint/2010/main" val="31404304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Nesse sentido, a solução para esse problema seria logicamente, instruir e capacitar as crianças de modo a preveni-las do abuso sexual infantil.</a:t>
            </a:r>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7</a:t>
            </a:fld>
            <a:endParaRPr lang="pt-BR"/>
          </a:p>
        </p:txBody>
      </p:sp>
    </p:spTree>
    <p:extLst>
      <p:ext uri="{BB962C8B-B14F-4D97-AF65-F5344CB8AC3E}">
        <p14:creationId xmlns:p14="http://schemas.microsoft.com/office/powerpoint/2010/main" val="8824870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Para isso, existem inúmeras estratégias, tanto primários, quanto secundárias e até terciarias. A literatura médica ainda aborda um quarto tipo de prevenção, a prevenção quaternária; mas para a temático aqui abordada ela não se demonstra relevante, sendo relevante apenas destacar que não existem apenas 3 formas de prevenção, mais sim 4.</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Falando da prevenção primária, ela diz respeito a atitudes preventivas que ajudam a evitar a ocorrência de um episódio abusivo. (no próximo slide irei dar alguns exemplos). Nesse tipo de prevenção nenhuma cicatriz é deixada na criança.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Já a prevenção secundária, seria todas as ações tomadas, logo após a ocorrência da violência sexual. A ideia aqui é atender mais rapidamente a criança, de modo a minimizar seus danos, em outras palavras, suas cicatrizes.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Por fim, a prevenção terciária diz respeito as iniciativas de longo prazo com o objetivo de reduzir os efeitos crônicos do abuso sexual.</a:t>
            </a:r>
          </a:p>
          <a:p>
            <a:endParaRPr lang="pt-BR" dirty="0"/>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8</a:t>
            </a:fld>
            <a:endParaRPr lang="pt-BR"/>
          </a:p>
        </p:txBody>
      </p:sp>
    </p:spTree>
    <p:extLst>
      <p:ext uri="{BB962C8B-B14F-4D97-AF65-F5344CB8AC3E}">
        <p14:creationId xmlns:p14="http://schemas.microsoft.com/office/powerpoint/2010/main" val="18454951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Aqui por exemplo, poderíamos citar o tratamento às vítimas. Com as crianças sendo acompanhadas por médicos e terapeutas para tentar ter uma vida normal.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Já as ações de prevenção secundária que havia citado, seria o socorro clínico ou até mesmo as delegacias especializadas. No caso das delegacias, podemos citar aqui no Brasil as Delegacia de Proteção à Criança e Adolescente, que possuem uma estrutura mais especializada (dai o nome) para socorrer as crianças atendidas.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Por fim, a prevenção primária, que diz respeito a evitar o abuso, temos os programas de capacitação, a própria legislação, propagadas e canais de denuncias por exemplo.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Esse infográfico foi desenvolvido por mim, nele eu compilo todas as formas de prevenção a violência sexual infantil que encontrei na literatura. Eu fiz isso, para tentar identificar quais seriam as estratégias mais promissoras, nisso, eu encontrei resultados extremamente promissores nos programas de capacitação para crianças e matérias de ensino infantil. </a:t>
            </a:r>
          </a:p>
          <a:p>
            <a:endParaRPr lang="pt-BR" dirty="0"/>
          </a:p>
        </p:txBody>
      </p:sp>
      <p:sp>
        <p:nvSpPr>
          <p:cNvPr id="4" name="Espaço Reservado para Número de Slide 3"/>
          <p:cNvSpPr>
            <a:spLocks noGrp="1"/>
          </p:cNvSpPr>
          <p:nvPr>
            <p:ph type="sldNum" sz="quarter" idx="5"/>
          </p:nvPr>
        </p:nvSpPr>
        <p:spPr/>
        <p:txBody>
          <a:bodyPr/>
          <a:lstStyle/>
          <a:p>
            <a:fld id="{35198312-9601-436F-AE53-87068D9BF3B6}" type="slidenum">
              <a:rPr lang="pt-BR" smtClean="0"/>
              <a:t>9</a:t>
            </a:fld>
            <a:endParaRPr lang="pt-BR"/>
          </a:p>
        </p:txBody>
      </p:sp>
    </p:spTree>
    <p:extLst>
      <p:ext uri="{BB962C8B-B14F-4D97-AF65-F5344CB8AC3E}">
        <p14:creationId xmlns:p14="http://schemas.microsoft.com/office/powerpoint/2010/main" val="5166772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93D9E9-B6B6-45A3-B394-FD49C27ABF94}"/>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7BA739D0-A6B7-4AAB-8DA4-E5DEFB7ABE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63980605-47EA-45C4-BCC4-F8A3EF8F4C01}"/>
              </a:ext>
            </a:extLst>
          </p:cNvPr>
          <p:cNvSpPr>
            <a:spLocks noGrp="1"/>
          </p:cNvSpPr>
          <p:nvPr>
            <p:ph type="dt" sz="half" idx="10"/>
          </p:nvPr>
        </p:nvSpPr>
        <p:spPr/>
        <p:txBody>
          <a:bodyPr/>
          <a:lstStyle/>
          <a:p>
            <a:fld id="{9416C328-A45D-4440-8F83-1C7F8A604ED3}" type="datetime1">
              <a:rPr lang="pt-BR" smtClean="0"/>
              <a:t>24/07/2020</a:t>
            </a:fld>
            <a:endParaRPr lang="pt-BR"/>
          </a:p>
        </p:txBody>
      </p:sp>
      <p:sp>
        <p:nvSpPr>
          <p:cNvPr id="5" name="Espaço Reservado para Rodapé 4">
            <a:extLst>
              <a:ext uri="{FF2B5EF4-FFF2-40B4-BE49-F238E27FC236}">
                <a16:creationId xmlns:a16="http://schemas.microsoft.com/office/drawing/2014/main" id="{543C6077-B810-4503-9DC7-5B958C539E2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13A5FFB8-C25A-4439-8C91-4B36B6A1C90E}"/>
              </a:ext>
            </a:extLst>
          </p:cNvPr>
          <p:cNvSpPr>
            <a:spLocks noGrp="1"/>
          </p:cNvSpPr>
          <p:nvPr>
            <p:ph type="sldNum" sz="quarter" idx="12"/>
          </p:nvPr>
        </p:nvSpPr>
        <p:spPr/>
        <p:txBody>
          <a:bodyPr/>
          <a:lstStyle/>
          <a:p>
            <a:fld id="{3439C895-93BF-4C40-9A85-CBF10E6E2F05}" type="slidenum">
              <a:rPr lang="pt-BR" smtClean="0"/>
              <a:t>‹nº›</a:t>
            </a:fld>
            <a:endParaRPr lang="pt-BR"/>
          </a:p>
        </p:txBody>
      </p:sp>
    </p:spTree>
    <p:extLst>
      <p:ext uri="{BB962C8B-B14F-4D97-AF65-F5344CB8AC3E}">
        <p14:creationId xmlns:p14="http://schemas.microsoft.com/office/powerpoint/2010/main" val="32508311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FB9C78-0A3A-44FD-8685-4A740F5D6565}"/>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9B62EF22-9BED-483D-9DE5-E59E460BFEB2}"/>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527E007E-A021-4F6B-AE85-963AE70C5A14}"/>
              </a:ext>
            </a:extLst>
          </p:cNvPr>
          <p:cNvSpPr>
            <a:spLocks noGrp="1"/>
          </p:cNvSpPr>
          <p:nvPr>
            <p:ph type="dt" sz="half" idx="10"/>
          </p:nvPr>
        </p:nvSpPr>
        <p:spPr/>
        <p:txBody>
          <a:bodyPr/>
          <a:lstStyle/>
          <a:p>
            <a:fld id="{BFD3D180-D781-459B-891C-B49568F5CBAB}" type="datetime1">
              <a:rPr lang="pt-BR" smtClean="0"/>
              <a:t>24/07/2020</a:t>
            </a:fld>
            <a:endParaRPr lang="pt-BR"/>
          </a:p>
        </p:txBody>
      </p:sp>
      <p:sp>
        <p:nvSpPr>
          <p:cNvPr id="5" name="Espaço Reservado para Rodapé 4">
            <a:extLst>
              <a:ext uri="{FF2B5EF4-FFF2-40B4-BE49-F238E27FC236}">
                <a16:creationId xmlns:a16="http://schemas.microsoft.com/office/drawing/2014/main" id="{45C85DC6-31DD-4916-979D-8C8CFFEB93B6}"/>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22B4B040-1F87-4ED9-87E9-79C8A5C44995}"/>
              </a:ext>
            </a:extLst>
          </p:cNvPr>
          <p:cNvSpPr>
            <a:spLocks noGrp="1"/>
          </p:cNvSpPr>
          <p:nvPr>
            <p:ph type="sldNum" sz="quarter" idx="12"/>
          </p:nvPr>
        </p:nvSpPr>
        <p:spPr/>
        <p:txBody>
          <a:bodyPr/>
          <a:lstStyle/>
          <a:p>
            <a:fld id="{3439C895-93BF-4C40-9A85-CBF10E6E2F05}" type="slidenum">
              <a:rPr lang="pt-BR" smtClean="0"/>
              <a:t>‹nº›</a:t>
            </a:fld>
            <a:endParaRPr lang="pt-BR"/>
          </a:p>
        </p:txBody>
      </p:sp>
    </p:spTree>
    <p:extLst>
      <p:ext uri="{BB962C8B-B14F-4D97-AF65-F5344CB8AC3E}">
        <p14:creationId xmlns:p14="http://schemas.microsoft.com/office/powerpoint/2010/main" val="40404480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6E8ABBF-1603-42F6-B40C-02F4237F5116}"/>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1FC8E7D9-3CD6-4B91-9CA7-92C61B47AFBD}"/>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CFC8AB64-F6B5-4196-86C0-5B4C20941D9F}"/>
              </a:ext>
            </a:extLst>
          </p:cNvPr>
          <p:cNvSpPr>
            <a:spLocks noGrp="1"/>
          </p:cNvSpPr>
          <p:nvPr>
            <p:ph type="dt" sz="half" idx="10"/>
          </p:nvPr>
        </p:nvSpPr>
        <p:spPr/>
        <p:txBody>
          <a:bodyPr/>
          <a:lstStyle/>
          <a:p>
            <a:fld id="{FFD7BF07-C1F0-4E84-82A6-1125938CBD63}" type="datetime1">
              <a:rPr lang="pt-BR" smtClean="0"/>
              <a:t>24/07/2020</a:t>
            </a:fld>
            <a:endParaRPr lang="pt-BR"/>
          </a:p>
        </p:txBody>
      </p:sp>
      <p:sp>
        <p:nvSpPr>
          <p:cNvPr id="5" name="Espaço Reservado para Rodapé 4">
            <a:extLst>
              <a:ext uri="{FF2B5EF4-FFF2-40B4-BE49-F238E27FC236}">
                <a16:creationId xmlns:a16="http://schemas.microsoft.com/office/drawing/2014/main" id="{448270FE-366A-40F3-B2F7-AFA259E86515}"/>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B857FF4-AE79-4C2E-98ED-5AF531BE1A2C}"/>
              </a:ext>
            </a:extLst>
          </p:cNvPr>
          <p:cNvSpPr>
            <a:spLocks noGrp="1"/>
          </p:cNvSpPr>
          <p:nvPr>
            <p:ph type="sldNum" sz="quarter" idx="12"/>
          </p:nvPr>
        </p:nvSpPr>
        <p:spPr/>
        <p:txBody>
          <a:bodyPr/>
          <a:lstStyle/>
          <a:p>
            <a:fld id="{3439C895-93BF-4C40-9A85-CBF10E6E2F05}" type="slidenum">
              <a:rPr lang="pt-BR" smtClean="0"/>
              <a:t>‹nº›</a:t>
            </a:fld>
            <a:endParaRPr lang="pt-BR"/>
          </a:p>
        </p:txBody>
      </p:sp>
    </p:spTree>
    <p:extLst>
      <p:ext uri="{BB962C8B-B14F-4D97-AF65-F5344CB8AC3E}">
        <p14:creationId xmlns:p14="http://schemas.microsoft.com/office/powerpoint/2010/main" val="1436359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ECC351C-F2D2-416A-A39B-C5C9C54D11A9}"/>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94B6BE31-5305-43D6-A035-230EC41CE42A}"/>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E5464F30-79D9-4B32-83E8-3B9413F4AE27}"/>
              </a:ext>
            </a:extLst>
          </p:cNvPr>
          <p:cNvSpPr>
            <a:spLocks noGrp="1"/>
          </p:cNvSpPr>
          <p:nvPr>
            <p:ph type="dt" sz="half" idx="10"/>
          </p:nvPr>
        </p:nvSpPr>
        <p:spPr/>
        <p:txBody>
          <a:bodyPr/>
          <a:lstStyle/>
          <a:p>
            <a:fld id="{D254B563-B4F9-457F-A290-B9BF28901059}" type="datetime1">
              <a:rPr lang="pt-BR" smtClean="0"/>
              <a:t>24/07/2020</a:t>
            </a:fld>
            <a:endParaRPr lang="pt-BR"/>
          </a:p>
        </p:txBody>
      </p:sp>
      <p:sp>
        <p:nvSpPr>
          <p:cNvPr id="5" name="Espaço Reservado para Rodapé 4">
            <a:extLst>
              <a:ext uri="{FF2B5EF4-FFF2-40B4-BE49-F238E27FC236}">
                <a16:creationId xmlns:a16="http://schemas.microsoft.com/office/drawing/2014/main" id="{79EF0B35-4A98-407B-A7EE-094D0DB14CA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620E057F-931B-4E32-BADF-4483F4BFE939}"/>
              </a:ext>
            </a:extLst>
          </p:cNvPr>
          <p:cNvSpPr>
            <a:spLocks noGrp="1"/>
          </p:cNvSpPr>
          <p:nvPr>
            <p:ph type="sldNum" sz="quarter" idx="12"/>
          </p:nvPr>
        </p:nvSpPr>
        <p:spPr/>
        <p:txBody>
          <a:bodyPr/>
          <a:lstStyle/>
          <a:p>
            <a:fld id="{3439C895-93BF-4C40-9A85-CBF10E6E2F05}" type="slidenum">
              <a:rPr lang="pt-BR" smtClean="0"/>
              <a:t>‹nº›</a:t>
            </a:fld>
            <a:endParaRPr lang="pt-BR"/>
          </a:p>
        </p:txBody>
      </p:sp>
    </p:spTree>
    <p:extLst>
      <p:ext uri="{BB962C8B-B14F-4D97-AF65-F5344CB8AC3E}">
        <p14:creationId xmlns:p14="http://schemas.microsoft.com/office/powerpoint/2010/main" val="2062681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35D64A-73F1-48B2-8244-56F254A5337B}"/>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195E224F-9398-47A3-BA07-0B9FDB44B6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87FDF70A-92D6-48CB-8186-4E662EC7A474}"/>
              </a:ext>
            </a:extLst>
          </p:cNvPr>
          <p:cNvSpPr>
            <a:spLocks noGrp="1"/>
          </p:cNvSpPr>
          <p:nvPr>
            <p:ph type="dt" sz="half" idx="10"/>
          </p:nvPr>
        </p:nvSpPr>
        <p:spPr/>
        <p:txBody>
          <a:bodyPr/>
          <a:lstStyle/>
          <a:p>
            <a:fld id="{385949F0-E5C1-4929-B5D1-3EB61F74EB05}" type="datetime1">
              <a:rPr lang="pt-BR" smtClean="0"/>
              <a:t>24/07/2020</a:t>
            </a:fld>
            <a:endParaRPr lang="pt-BR"/>
          </a:p>
        </p:txBody>
      </p:sp>
      <p:sp>
        <p:nvSpPr>
          <p:cNvPr id="5" name="Espaço Reservado para Rodapé 4">
            <a:extLst>
              <a:ext uri="{FF2B5EF4-FFF2-40B4-BE49-F238E27FC236}">
                <a16:creationId xmlns:a16="http://schemas.microsoft.com/office/drawing/2014/main" id="{1D237E3F-0F79-4CDC-9ECE-76CF53E2911C}"/>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4DD8949-1131-4B42-A25E-96156702DC8C}"/>
              </a:ext>
            </a:extLst>
          </p:cNvPr>
          <p:cNvSpPr>
            <a:spLocks noGrp="1"/>
          </p:cNvSpPr>
          <p:nvPr>
            <p:ph type="sldNum" sz="quarter" idx="12"/>
          </p:nvPr>
        </p:nvSpPr>
        <p:spPr/>
        <p:txBody>
          <a:bodyPr/>
          <a:lstStyle/>
          <a:p>
            <a:fld id="{3439C895-93BF-4C40-9A85-CBF10E6E2F05}" type="slidenum">
              <a:rPr lang="pt-BR" smtClean="0"/>
              <a:t>‹nº›</a:t>
            </a:fld>
            <a:endParaRPr lang="pt-BR"/>
          </a:p>
        </p:txBody>
      </p:sp>
    </p:spTree>
    <p:extLst>
      <p:ext uri="{BB962C8B-B14F-4D97-AF65-F5344CB8AC3E}">
        <p14:creationId xmlns:p14="http://schemas.microsoft.com/office/powerpoint/2010/main" val="23126555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9D446F-3602-419A-AB34-B62C3358A4AD}"/>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9B4D1A62-5150-4C3D-B702-B3FFAB126E31}"/>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A855C483-EEB2-4E15-92A2-ACFFF9065AFA}"/>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DFE33B39-7702-4BFD-B1E5-D80B139E18B4}"/>
              </a:ext>
            </a:extLst>
          </p:cNvPr>
          <p:cNvSpPr>
            <a:spLocks noGrp="1"/>
          </p:cNvSpPr>
          <p:nvPr>
            <p:ph type="dt" sz="half" idx="10"/>
          </p:nvPr>
        </p:nvSpPr>
        <p:spPr/>
        <p:txBody>
          <a:bodyPr/>
          <a:lstStyle/>
          <a:p>
            <a:fld id="{78AE2C36-CCEB-49C5-AFED-2D269CF8AE86}" type="datetime1">
              <a:rPr lang="pt-BR" smtClean="0"/>
              <a:t>24/07/2020</a:t>
            </a:fld>
            <a:endParaRPr lang="pt-BR"/>
          </a:p>
        </p:txBody>
      </p:sp>
      <p:sp>
        <p:nvSpPr>
          <p:cNvPr id="6" name="Espaço Reservado para Rodapé 5">
            <a:extLst>
              <a:ext uri="{FF2B5EF4-FFF2-40B4-BE49-F238E27FC236}">
                <a16:creationId xmlns:a16="http://schemas.microsoft.com/office/drawing/2014/main" id="{ADC8B5DC-0CF1-447C-A35D-2D39FD1A5486}"/>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200C314D-3213-4579-8053-04BD4E5501C0}"/>
              </a:ext>
            </a:extLst>
          </p:cNvPr>
          <p:cNvSpPr>
            <a:spLocks noGrp="1"/>
          </p:cNvSpPr>
          <p:nvPr>
            <p:ph type="sldNum" sz="quarter" idx="12"/>
          </p:nvPr>
        </p:nvSpPr>
        <p:spPr/>
        <p:txBody>
          <a:bodyPr/>
          <a:lstStyle/>
          <a:p>
            <a:fld id="{3439C895-93BF-4C40-9A85-CBF10E6E2F05}" type="slidenum">
              <a:rPr lang="pt-BR" smtClean="0"/>
              <a:t>‹nº›</a:t>
            </a:fld>
            <a:endParaRPr lang="pt-BR"/>
          </a:p>
        </p:txBody>
      </p:sp>
    </p:spTree>
    <p:extLst>
      <p:ext uri="{BB962C8B-B14F-4D97-AF65-F5344CB8AC3E}">
        <p14:creationId xmlns:p14="http://schemas.microsoft.com/office/powerpoint/2010/main" val="91558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34439A-9575-404B-AB2E-1E9D7E038E91}"/>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4102830A-9356-4C97-8F33-2A24FD1B30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78FB5F4C-973F-416F-ACFA-8A5817A34234}"/>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17953B69-231A-4B68-9E64-A8FAF40225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BB79BCC3-D511-41AF-8315-166E1A20AE14}"/>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618A853E-F325-4D54-A06C-D133FC4734C0}"/>
              </a:ext>
            </a:extLst>
          </p:cNvPr>
          <p:cNvSpPr>
            <a:spLocks noGrp="1"/>
          </p:cNvSpPr>
          <p:nvPr>
            <p:ph type="dt" sz="half" idx="10"/>
          </p:nvPr>
        </p:nvSpPr>
        <p:spPr/>
        <p:txBody>
          <a:bodyPr/>
          <a:lstStyle/>
          <a:p>
            <a:fld id="{7BC70F6B-49F5-4CD8-807B-219049B58FF1}" type="datetime1">
              <a:rPr lang="pt-BR" smtClean="0"/>
              <a:t>24/07/2020</a:t>
            </a:fld>
            <a:endParaRPr lang="pt-BR"/>
          </a:p>
        </p:txBody>
      </p:sp>
      <p:sp>
        <p:nvSpPr>
          <p:cNvPr id="8" name="Espaço Reservado para Rodapé 7">
            <a:extLst>
              <a:ext uri="{FF2B5EF4-FFF2-40B4-BE49-F238E27FC236}">
                <a16:creationId xmlns:a16="http://schemas.microsoft.com/office/drawing/2014/main" id="{AB4C42E6-4E93-48AC-801F-EE281E637839}"/>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C78A1EEA-98E7-4F0B-9466-355B5C199B0A}"/>
              </a:ext>
            </a:extLst>
          </p:cNvPr>
          <p:cNvSpPr>
            <a:spLocks noGrp="1"/>
          </p:cNvSpPr>
          <p:nvPr>
            <p:ph type="sldNum" sz="quarter" idx="12"/>
          </p:nvPr>
        </p:nvSpPr>
        <p:spPr/>
        <p:txBody>
          <a:bodyPr/>
          <a:lstStyle/>
          <a:p>
            <a:fld id="{3439C895-93BF-4C40-9A85-CBF10E6E2F05}" type="slidenum">
              <a:rPr lang="pt-BR" smtClean="0"/>
              <a:t>‹nº›</a:t>
            </a:fld>
            <a:endParaRPr lang="pt-BR"/>
          </a:p>
        </p:txBody>
      </p:sp>
    </p:spTree>
    <p:extLst>
      <p:ext uri="{BB962C8B-B14F-4D97-AF65-F5344CB8AC3E}">
        <p14:creationId xmlns:p14="http://schemas.microsoft.com/office/powerpoint/2010/main" val="1213285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812DF8-0856-40A0-BC40-E34174E39762}"/>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958EA941-5137-48A5-85E8-40EFFFD45F52}"/>
              </a:ext>
            </a:extLst>
          </p:cNvPr>
          <p:cNvSpPr>
            <a:spLocks noGrp="1"/>
          </p:cNvSpPr>
          <p:nvPr>
            <p:ph type="dt" sz="half" idx="10"/>
          </p:nvPr>
        </p:nvSpPr>
        <p:spPr/>
        <p:txBody>
          <a:bodyPr/>
          <a:lstStyle/>
          <a:p>
            <a:fld id="{4CF65DE2-9854-45A4-A26D-C32CDD63B37A}" type="datetime1">
              <a:rPr lang="pt-BR" smtClean="0"/>
              <a:t>24/07/2020</a:t>
            </a:fld>
            <a:endParaRPr lang="pt-BR"/>
          </a:p>
        </p:txBody>
      </p:sp>
      <p:sp>
        <p:nvSpPr>
          <p:cNvPr id="4" name="Espaço Reservado para Rodapé 3">
            <a:extLst>
              <a:ext uri="{FF2B5EF4-FFF2-40B4-BE49-F238E27FC236}">
                <a16:creationId xmlns:a16="http://schemas.microsoft.com/office/drawing/2014/main" id="{8BF763D5-FEF0-427A-91B0-3A21F2C05647}"/>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E8B64995-9AB8-4EF3-A307-92FDD4FC460C}"/>
              </a:ext>
            </a:extLst>
          </p:cNvPr>
          <p:cNvSpPr>
            <a:spLocks noGrp="1"/>
          </p:cNvSpPr>
          <p:nvPr>
            <p:ph type="sldNum" sz="quarter" idx="12"/>
          </p:nvPr>
        </p:nvSpPr>
        <p:spPr/>
        <p:txBody>
          <a:bodyPr/>
          <a:lstStyle/>
          <a:p>
            <a:fld id="{3439C895-93BF-4C40-9A85-CBF10E6E2F05}" type="slidenum">
              <a:rPr lang="pt-BR" smtClean="0"/>
              <a:t>‹nº›</a:t>
            </a:fld>
            <a:endParaRPr lang="pt-BR"/>
          </a:p>
        </p:txBody>
      </p:sp>
    </p:spTree>
    <p:extLst>
      <p:ext uri="{BB962C8B-B14F-4D97-AF65-F5344CB8AC3E}">
        <p14:creationId xmlns:p14="http://schemas.microsoft.com/office/powerpoint/2010/main" val="2159041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8525E7F0-9211-4BCF-9A30-07A57ACF9722}"/>
              </a:ext>
            </a:extLst>
          </p:cNvPr>
          <p:cNvSpPr>
            <a:spLocks noGrp="1"/>
          </p:cNvSpPr>
          <p:nvPr>
            <p:ph type="dt" sz="half" idx="10"/>
          </p:nvPr>
        </p:nvSpPr>
        <p:spPr/>
        <p:txBody>
          <a:bodyPr/>
          <a:lstStyle/>
          <a:p>
            <a:fld id="{2DA8640A-6239-48E2-9DC3-0CF45F862FC6}" type="datetime1">
              <a:rPr lang="pt-BR" smtClean="0"/>
              <a:t>24/07/2020</a:t>
            </a:fld>
            <a:endParaRPr lang="pt-BR"/>
          </a:p>
        </p:txBody>
      </p:sp>
      <p:sp>
        <p:nvSpPr>
          <p:cNvPr id="3" name="Espaço Reservado para Rodapé 2">
            <a:extLst>
              <a:ext uri="{FF2B5EF4-FFF2-40B4-BE49-F238E27FC236}">
                <a16:creationId xmlns:a16="http://schemas.microsoft.com/office/drawing/2014/main" id="{728E1322-F5A2-4512-B47F-0AA9C104FEAA}"/>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1511DDD0-2A84-457F-9010-A30E1C00F18E}"/>
              </a:ext>
            </a:extLst>
          </p:cNvPr>
          <p:cNvSpPr>
            <a:spLocks noGrp="1"/>
          </p:cNvSpPr>
          <p:nvPr>
            <p:ph type="sldNum" sz="quarter" idx="12"/>
          </p:nvPr>
        </p:nvSpPr>
        <p:spPr/>
        <p:txBody>
          <a:bodyPr/>
          <a:lstStyle/>
          <a:p>
            <a:fld id="{3439C895-93BF-4C40-9A85-CBF10E6E2F05}" type="slidenum">
              <a:rPr lang="pt-BR" smtClean="0"/>
              <a:t>‹nº›</a:t>
            </a:fld>
            <a:endParaRPr lang="pt-BR"/>
          </a:p>
        </p:txBody>
      </p:sp>
    </p:spTree>
    <p:extLst>
      <p:ext uri="{BB962C8B-B14F-4D97-AF65-F5344CB8AC3E}">
        <p14:creationId xmlns:p14="http://schemas.microsoft.com/office/powerpoint/2010/main" val="444242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C91465-C6C5-4478-8A7C-AC96FCDC166F}"/>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5FC76847-1323-4387-A05A-0619246CAB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239FB239-8170-44D3-9D4C-96AD10B51E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D627A19C-3245-420D-BCBF-B81312F7143B}"/>
              </a:ext>
            </a:extLst>
          </p:cNvPr>
          <p:cNvSpPr>
            <a:spLocks noGrp="1"/>
          </p:cNvSpPr>
          <p:nvPr>
            <p:ph type="dt" sz="half" idx="10"/>
          </p:nvPr>
        </p:nvSpPr>
        <p:spPr/>
        <p:txBody>
          <a:bodyPr/>
          <a:lstStyle/>
          <a:p>
            <a:fld id="{9D64E384-AD20-4F6C-9FE2-7BA40C7AB4AD}" type="datetime1">
              <a:rPr lang="pt-BR" smtClean="0"/>
              <a:t>24/07/2020</a:t>
            </a:fld>
            <a:endParaRPr lang="pt-BR"/>
          </a:p>
        </p:txBody>
      </p:sp>
      <p:sp>
        <p:nvSpPr>
          <p:cNvPr id="6" name="Espaço Reservado para Rodapé 5">
            <a:extLst>
              <a:ext uri="{FF2B5EF4-FFF2-40B4-BE49-F238E27FC236}">
                <a16:creationId xmlns:a16="http://schemas.microsoft.com/office/drawing/2014/main" id="{57A4585B-2402-43ED-B276-F181B4E55B92}"/>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B483A842-6078-464C-918E-1B4CD52B4AD5}"/>
              </a:ext>
            </a:extLst>
          </p:cNvPr>
          <p:cNvSpPr>
            <a:spLocks noGrp="1"/>
          </p:cNvSpPr>
          <p:nvPr>
            <p:ph type="sldNum" sz="quarter" idx="12"/>
          </p:nvPr>
        </p:nvSpPr>
        <p:spPr/>
        <p:txBody>
          <a:bodyPr/>
          <a:lstStyle/>
          <a:p>
            <a:fld id="{3439C895-93BF-4C40-9A85-CBF10E6E2F05}" type="slidenum">
              <a:rPr lang="pt-BR" smtClean="0"/>
              <a:t>‹nº›</a:t>
            </a:fld>
            <a:endParaRPr lang="pt-BR"/>
          </a:p>
        </p:txBody>
      </p:sp>
    </p:spTree>
    <p:extLst>
      <p:ext uri="{BB962C8B-B14F-4D97-AF65-F5344CB8AC3E}">
        <p14:creationId xmlns:p14="http://schemas.microsoft.com/office/powerpoint/2010/main" val="479422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796B98-3446-4434-A38F-7DB484812AD9}"/>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425BF762-E7BC-4D03-B2F0-998105C40D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9E3A0B98-AC9A-487A-A92A-C497CC5FE4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7095BCB0-61F9-4979-885E-9D956D69633E}"/>
              </a:ext>
            </a:extLst>
          </p:cNvPr>
          <p:cNvSpPr>
            <a:spLocks noGrp="1"/>
          </p:cNvSpPr>
          <p:nvPr>
            <p:ph type="dt" sz="half" idx="10"/>
          </p:nvPr>
        </p:nvSpPr>
        <p:spPr/>
        <p:txBody>
          <a:bodyPr/>
          <a:lstStyle/>
          <a:p>
            <a:fld id="{2057E02C-8791-49AD-A1F4-076D7F960212}" type="datetime1">
              <a:rPr lang="pt-BR" smtClean="0"/>
              <a:t>24/07/2020</a:t>
            </a:fld>
            <a:endParaRPr lang="pt-BR"/>
          </a:p>
        </p:txBody>
      </p:sp>
      <p:sp>
        <p:nvSpPr>
          <p:cNvPr id="6" name="Espaço Reservado para Rodapé 5">
            <a:extLst>
              <a:ext uri="{FF2B5EF4-FFF2-40B4-BE49-F238E27FC236}">
                <a16:creationId xmlns:a16="http://schemas.microsoft.com/office/drawing/2014/main" id="{AE11640E-C710-4309-A92A-55FDA52E8469}"/>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BBBE2FFF-F04E-4947-9AC2-7DB29C6C40D5}"/>
              </a:ext>
            </a:extLst>
          </p:cNvPr>
          <p:cNvSpPr>
            <a:spLocks noGrp="1"/>
          </p:cNvSpPr>
          <p:nvPr>
            <p:ph type="sldNum" sz="quarter" idx="12"/>
          </p:nvPr>
        </p:nvSpPr>
        <p:spPr/>
        <p:txBody>
          <a:bodyPr/>
          <a:lstStyle/>
          <a:p>
            <a:fld id="{3439C895-93BF-4C40-9A85-CBF10E6E2F05}" type="slidenum">
              <a:rPr lang="pt-BR" smtClean="0"/>
              <a:t>‹nº›</a:t>
            </a:fld>
            <a:endParaRPr lang="pt-BR"/>
          </a:p>
        </p:txBody>
      </p:sp>
    </p:spTree>
    <p:extLst>
      <p:ext uri="{BB962C8B-B14F-4D97-AF65-F5344CB8AC3E}">
        <p14:creationId xmlns:p14="http://schemas.microsoft.com/office/powerpoint/2010/main" val="2451717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30DD0C5E-3CCE-467A-9967-664830814F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205FC15B-C8D4-4222-B508-6C975B1829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885D8672-8407-44B3-B586-B1A21068EA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DB0891-F159-4FD8-97CA-1C7247AC3C9D}" type="datetime1">
              <a:rPr lang="pt-BR" smtClean="0"/>
              <a:t>24/07/2020</a:t>
            </a:fld>
            <a:endParaRPr lang="pt-BR"/>
          </a:p>
        </p:txBody>
      </p:sp>
      <p:sp>
        <p:nvSpPr>
          <p:cNvPr id="5" name="Espaço Reservado para Rodapé 4">
            <a:extLst>
              <a:ext uri="{FF2B5EF4-FFF2-40B4-BE49-F238E27FC236}">
                <a16:creationId xmlns:a16="http://schemas.microsoft.com/office/drawing/2014/main" id="{3F8CFF1C-608A-4808-B979-28AA1DE4B4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5223124D-1095-485E-8B18-BE9A4CF16B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39C895-93BF-4C40-9A85-CBF10E6E2F05}" type="slidenum">
              <a:rPr lang="pt-BR" smtClean="0"/>
              <a:t>‹nº›</a:t>
            </a:fld>
            <a:endParaRPr lang="pt-BR"/>
          </a:p>
        </p:txBody>
      </p:sp>
    </p:spTree>
    <p:extLst>
      <p:ext uri="{BB962C8B-B14F-4D97-AF65-F5344CB8AC3E}">
        <p14:creationId xmlns:p14="http://schemas.microsoft.com/office/powerpoint/2010/main" val="21191350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jpeg"/><Relationship Id="rId18" Type="http://schemas.openxmlformats.org/officeDocument/2006/relationships/image" Target="../media/image27.jpeg"/><Relationship Id="rId3" Type="http://schemas.openxmlformats.org/officeDocument/2006/relationships/image" Target="../media/image1.png"/><Relationship Id="rId21" Type="http://schemas.openxmlformats.org/officeDocument/2006/relationships/image" Target="../media/image30.png"/><Relationship Id="rId7" Type="http://schemas.openxmlformats.org/officeDocument/2006/relationships/image" Target="../media/image16.png"/><Relationship Id="rId12" Type="http://schemas.openxmlformats.org/officeDocument/2006/relationships/image" Target="../media/image21.png"/><Relationship Id="rId17" Type="http://schemas.openxmlformats.org/officeDocument/2006/relationships/image" Target="../media/image26.png"/><Relationship Id="rId2" Type="http://schemas.openxmlformats.org/officeDocument/2006/relationships/notesSlide" Target="../notesSlides/notesSlide10.xml"/><Relationship Id="rId16" Type="http://schemas.openxmlformats.org/officeDocument/2006/relationships/image" Target="../media/image25.jpeg"/><Relationship Id="rId20"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20.png"/><Relationship Id="rId5" Type="http://schemas.openxmlformats.org/officeDocument/2006/relationships/image" Target="../media/image3.png"/><Relationship Id="rId15" Type="http://schemas.openxmlformats.org/officeDocument/2006/relationships/image" Target="../media/image24.jpeg"/><Relationship Id="rId10" Type="http://schemas.openxmlformats.org/officeDocument/2006/relationships/image" Target="../media/image19.jpeg"/><Relationship Id="rId19" Type="http://schemas.openxmlformats.org/officeDocument/2006/relationships/image" Target="../media/image28.png"/><Relationship Id="rId4" Type="http://schemas.openxmlformats.org/officeDocument/2006/relationships/image" Target="../media/image2.png"/><Relationship Id="rId9" Type="http://schemas.openxmlformats.org/officeDocument/2006/relationships/image" Target="../media/image18.jpeg"/><Relationship Id="rId14" Type="http://schemas.openxmlformats.org/officeDocument/2006/relationships/image" Target="../media/image23.jpeg"/><Relationship Id="rId22" Type="http://schemas.openxmlformats.org/officeDocument/2006/relationships/image" Target="../media/image31.png"/></Relationships>
</file>

<file path=ppt/slides/_rels/slide11.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notesSlide" Target="../notesSlides/notesSlide11.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33.png"/></Relationships>
</file>

<file path=ppt/slides/_rels/slide12.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notesSlide" Target="../notesSlides/notesSlide12.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35.png"/></Relationships>
</file>

<file path=ppt/slides/_rels/slide13.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notesSlide" Target="../notesSlides/notesSlide13.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3.png"/><Relationship Id="rId11" Type="http://schemas.openxmlformats.org/officeDocument/2006/relationships/image" Target="../media/image39.png"/><Relationship Id="rId5" Type="http://schemas.openxmlformats.org/officeDocument/2006/relationships/image" Target="../media/image2.png"/><Relationship Id="rId10" Type="http://schemas.openxmlformats.org/officeDocument/2006/relationships/image" Target="../media/image38.png"/><Relationship Id="rId4" Type="http://schemas.openxmlformats.org/officeDocument/2006/relationships/image" Target="../media/image1.png"/><Relationship Id="rId9" Type="http://schemas.openxmlformats.org/officeDocument/2006/relationships/image" Target="../media/image37.png"/></Relationships>
</file>

<file path=ppt/slides/_rels/slide14.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notesSlide" Target="../notesSlides/notesSlide14.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41.png"/></Relationships>
</file>

<file path=ppt/slides/_rels/slide15.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notesSlide" Target="../notesSlides/notesSlide15.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43.png"/></Relationships>
</file>

<file path=ppt/slides/_rels/slide16.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notesSlide" Target="../notesSlides/notesSlide16.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4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6.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image" Target="../media/image53.png"/><Relationship Id="rId3" Type="http://schemas.openxmlformats.org/officeDocument/2006/relationships/image" Target="../media/image1.png"/><Relationship Id="rId7" Type="http://schemas.openxmlformats.org/officeDocument/2006/relationships/image" Target="../media/image47.png"/><Relationship Id="rId12" Type="http://schemas.openxmlformats.org/officeDocument/2006/relationships/image" Target="../media/image52.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51.png"/><Relationship Id="rId5" Type="http://schemas.openxmlformats.org/officeDocument/2006/relationships/image" Target="../media/image3.png"/><Relationship Id="rId10" Type="http://schemas.openxmlformats.org/officeDocument/2006/relationships/image" Target="../media/image50.png"/><Relationship Id="rId4" Type="http://schemas.openxmlformats.org/officeDocument/2006/relationships/image" Target="../media/image2.png"/><Relationship Id="rId9" Type="http://schemas.openxmlformats.org/officeDocument/2006/relationships/image" Target="../media/image4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13" Type="http://schemas.microsoft.com/office/2007/relationships/hdphoto" Target="../media/hdphoto2.wdp"/><Relationship Id="rId3" Type="http://schemas.openxmlformats.org/officeDocument/2006/relationships/notesSlide" Target="../notesSlides/notesSlide3.xml"/><Relationship Id="rId7" Type="http://schemas.openxmlformats.org/officeDocument/2006/relationships/chart" Target="../charts/chart1.xml"/><Relationship Id="rId12"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2.png"/><Relationship Id="rId11" Type="http://schemas.microsoft.com/office/2007/relationships/hdphoto" Target="../media/hdphoto1.wdp"/><Relationship Id="rId5" Type="http://schemas.openxmlformats.org/officeDocument/2006/relationships/image" Target="../media/image5.jpeg"/><Relationship Id="rId15" Type="http://schemas.microsoft.com/office/2007/relationships/hdphoto" Target="../media/hdphoto3.wdp"/><Relationship Id="rId10" Type="http://schemas.openxmlformats.org/officeDocument/2006/relationships/image" Target="../media/image6.png"/><Relationship Id="rId4" Type="http://schemas.openxmlformats.org/officeDocument/2006/relationships/image" Target="../media/image1.png"/><Relationship Id="rId9" Type="http://schemas.openxmlformats.org/officeDocument/2006/relationships/image" Target="../media/image4.png"/><Relationship Id="rId14"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13" Type="http://schemas.microsoft.com/office/2007/relationships/hdphoto" Target="../media/hdphoto3.wdp"/><Relationship Id="rId3" Type="http://schemas.openxmlformats.org/officeDocument/2006/relationships/image" Target="../media/image1.png"/><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chart" Target="../charts/chart2.xml"/><Relationship Id="rId11" Type="http://schemas.openxmlformats.org/officeDocument/2006/relationships/image" Target="../media/image9.png"/><Relationship Id="rId5" Type="http://schemas.openxmlformats.org/officeDocument/2006/relationships/image" Target="../media/image2.png"/><Relationship Id="rId10" Type="http://schemas.microsoft.com/office/2007/relationships/hdphoto" Target="../media/hdphoto1.wdp"/><Relationship Id="rId4" Type="http://schemas.openxmlformats.org/officeDocument/2006/relationships/image" Target="../media/image5.jpeg"/><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chart" Target="../charts/chart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10" Type="http://schemas.microsoft.com/office/2007/relationships/hdphoto" Target="../media/hdphoto6.wdp"/><Relationship Id="rId4" Type="http://schemas.openxmlformats.org/officeDocument/2006/relationships/image" Target="../media/image2.png"/><Relationship Id="rId9"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CC997440-6427-4264-BFE8-C8C25E3C3025}"/>
              </a:ext>
            </a:extLst>
          </p:cNvPr>
          <p:cNvPicPr>
            <a:picLocks noChangeAspect="1"/>
          </p:cNvPicPr>
          <p:nvPr/>
        </p:nvPicPr>
        <p:blipFill>
          <a:blip r:embed="rId3"/>
          <a:stretch>
            <a:fillRect/>
          </a:stretch>
        </p:blipFill>
        <p:spPr>
          <a:xfrm>
            <a:off x="251604" y="3221182"/>
            <a:ext cx="11677160" cy="209480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5902D277-65AD-4C2B-AE7D-A9D156D70035}"/>
              </a:ext>
            </a:extLst>
          </p:cNvPr>
          <p:cNvSpPr>
            <a:spLocks noGrp="1"/>
          </p:cNvSpPr>
          <p:nvPr>
            <p:ph type="ctrTitle"/>
          </p:nvPr>
        </p:nvSpPr>
        <p:spPr>
          <a:xfrm>
            <a:off x="1" y="405245"/>
            <a:ext cx="12192000" cy="2317173"/>
          </a:xfrm>
        </p:spPr>
        <p:txBody>
          <a:bodyPr>
            <a:normAutofit/>
          </a:bodyPr>
          <a:lstStyle/>
          <a:p>
            <a:r>
              <a:rPr lang="pt-BR" sz="48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Desenvolvimento de um Jogo Educacional para Prevenção da Violência Sexual Infantil</a:t>
            </a:r>
          </a:p>
        </p:txBody>
      </p:sp>
      <p:sp>
        <p:nvSpPr>
          <p:cNvPr id="3" name="Subtítulo 2">
            <a:extLst>
              <a:ext uri="{FF2B5EF4-FFF2-40B4-BE49-F238E27FC236}">
                <a16:creationId xmlns:a16="http://schemas.microsoft.com/office/drawing/2014/main" id="{72BE6538-9F3A-4813-B022-BD0FE9AC6BF5}"/>
              </a:ext>
            </a:extLst>
          </p:cNvPr>
          <p:cNvSpPr>
            <a:spLocks noGrp="1"/>
          </p:cNvSpPr>
          <p:nvPr>
            <p:ph type="subTitle" idx="1"/>
          </p:nvPr>
        </p:nvSpPr>
        <p:spPr>
          <a:xfrm>
            <a:off x="0" y="3316778"/>
            <a:ext cx="12191999" cy="2094807"/>
          </a:xfrm>
        </p:spPr>
        <p:txBody>
          <a:bodyPr>
            <a:normAutofit/>
          </a:bodyPr>
          <a:lstStyle/>
          <a:p>
            <a:r>
              <a:rPr lang="pt-BR" sz="2200" b="1" dirty="0">
                <a:latin typeface="Arial" panose="020B0604020202020204" pitchFamily="34" charset="0"/>
                <a:cs typeface="Arial" panose="020B0604020202020204" pitchFamily="34" charset="0"/>
              </a:rPr>
              <a:t>Alexandre Mendonça Fava</a:t>
            </a:r>
            <a:r>
              <a:rPr lang="pt-BR" sz="2200"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¹</a:t>
            </a:r>
            <a:r>
              <a:rPr lang="pt-BR" sz="2200" dirty="0">
                <a:latin typeface="Arial" panose="020B0604020202020204" pitchFamily="34" charset="0"/>
                <a:cs typeface="Arial" panose="020B0604020202020204" pitchFamily="34" charset="0"/>
              </a:rPr>
              <a:t>, </a:t>
            </a:r>
            <a:r>
              <a:rPr lang="pt-BR" sz="2200" b="1" dirty="0">
                <a:latin typeface="Arial" panose="020B0604020202020204" pitchFamily="34" charset="0"/>
                <a:cs typeface="Arial" panose="020B0604020202020204" pitchFamily="34" charset="0"/>
              </a:rPr>
              <a:t>Carla </a:t>
            </a:r>
            <a:r>
              <a:rPr lang="pt-BR" sz="2200" b="1" dirty="0" err="1">
                <a:latin typeface="Arial" panose="020B0604020202020204" pitchFamily="34" charset="0"/>
                <a:cs typeface="Arial" panose="020B0604020202020204" pitchFamily="34" charset="0"/>
              </a:rPr>
              <a:t>Diacui</a:t>
            </a:r>
            <a:r>
              <a:rPr lang="pt-BR" sz="2200" b="1" dirty="0">
                <a:latin typeface="Arial" panose="020B0604020202020204" pitchFamily="34" charset="0"/>
                <a:cs typeface="Arial" panose="020B0604020202020204" pitchFamily="34" charset="0"/>
              </a:rPr>
              <a:t> Medeiros Berkenbrock</a:t>
            </a:r>
            <a:r>
              <a:rPr lang="pt-BR" sz="2200"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¹</a:t>
            </a:r>
            <a:r>
              <a:rPr lang="pt-BR" sz="2200" dirty="0">
                <a:latin typeface="Arial" panose="020B0604020202020204" pitchFamily="34" charset="0"/>
                <a:cs typeface="Arial" panose="020B0604020202020204" pitchFamily="34" charset="0"/>
              </a:rPr>
              <a:t>, </a:t>
            </a:r>
            <a:r>
              <a:rPr lang="pt-BR" sz="2200" b="1" dirty="0">
                <a:latin typeface="Arial" panose="020B0604020202020204" pitchFamily="34" charset="0"/>
                <a:cs typeface="Arial" panose="020B0604020202020204" pitchFamily="34" charset="0"/>
              </a:rPr>
              <a:t>Adilson Vahldick</a:t>
            </a:r>
            <a:r>
              <a:rPr lang="pt-BR" sz="2200"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¹</a:t>
            </a:r>
            <a:endParaRPr lang="pt-BR" sz="2200" dirty="0">
              <a:latin typeface="Arial" panose="020B0604020202020204" pitchFamily="34" charset="0"/>
              <a:cs typeface="Arial" panose="020B0604020202020204" pitchFamily="34" charset="0"/>
            </a:endParaRPr>
          </a:p>
          <a:p>
            <a:endParaRPr lang="pt-BR" sz="2200" dirty="0">
              <a:latin typeface="Arial" panose="020B0604020202020204" pitchFamily="34" charset="0"/>
              <a:cs typeface="Arial" panose="020B0604020202020204" pitchFamily="34" charset="0"/>
            </a:endParaRPr>
          </a:p>
          <a:p>
            <a:r>
              <a:rPr lang="pt-BR" sz="2200"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¹</a:t>
            </a:r>
            <a:r>
              <a:rPr lang="pt-BR" sz="2200" dirty="0">
                <a:latin typeface="Arial" panose="020B0604020202020204" pitchFamily="34" charset="0"/>
                <a:cs typeface="Arial" panose="020B0604020202020204" pitchFamily="34" charset="0"/>
              </a:rPr>
              <a:t>Universidade do Estado de Santa Catarina – UDESC</a:t>
            </a:r>
          </a:p>
          <a:p>
            <a:r>
              <a:rPr lang="pt-BR" sz="2200"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¹</a:t>
            </a:r>
            <a:r>
              <a:rPr lang="pt-BR" sz="2200" dirty="0">
                <a:latin typeface="Arial" panose="020B0604020202020204" pitchFamily="34" charset="0"/>
                <a:cs typeface="Arial" panose="020B0604020202020204" pitchFamily="34" charset="0"/>
              </a:rPr>
              <a:t>Programa de Pós-graduação em Computação Aplicada - PPGCA</a:t>
            </a:r>
          </a:p>
        </p:txBody>
      </p:sp>
    </p:spTree>
    <p:extLst>
      <p:ext uri="{BB962C8B-B14F-4D97-AF65-F5344CB8AC3E}">
        <p14:creationId xmlns:p14="http://schemas.microsoft.com/office/powerpoint/2010/main" val="1990373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29"/>
            <a:ext cx="11677160" cy="402944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Problema da Violência Sexual: Soluções</a:t>
            </a: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8/17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pic>
        <p:nvPicPr>
          <p:cNvPr id="14" name="Picture 8" descr="Resultado de imagem para aula pgn">
            <a:extLst>
              <a:ext uri="{FF2B5EF4-FFF2-40B4-BE49-F238E27FC236}">
                <a16:creationId xmlns:a16="http://schemas.microsoft.com/office/drawing/2014/main" id="{D51E8D27-94C2-4BCA-A835-7323A1A3AB2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3541609" y="-722105"/>
            <a:ext cx="2645564" cy="26455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7" name="Imagem 16">
            <a:extLst>
              <a:ext uri="{FF2B5EF4-FFF2-40B4-BE49-F238E27FC236}">
                <a16:creationId xmlns:a16="http://schemas.microsoft.com/office/drawing/2014/main" id="{435AC183-D15B-4F92-BED1-E5E8C7AE12F5}"/>
              </a:ext>
            </a:extLst>
          </p:cNvPr>
          <p:cNvPicPr>
            <a:picLocks noChangeAspect="1"/>
          </p:cNvPicPr>
          <p:nvPr/>
        </p:nvPicPr>
        <p:blipFill rotWithShape="1">
          <a:blip r:embed="rId8"/>
          <a:srcRect t="11645" b="28082"/>
          <a:stretch/>
        </p:blipFill>
        <p:spPr>
          <a:xfrm>
            <a:off x="11042556" y="-3472409"/>
            <a:ext cx="3142814" cy="26455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5" name="Picture 2" descr="EB1/PE/C de Maroços e Santo António da Serra: Vamos Prevenir!...">
            <a:extLst>
              <a:ext uri="{FF2B5EF4-FFF2-40B4-BE49-F238E27FC236}">
                <a16:creationId xmlns:a16="http://schemas.microsoft.com/office/drawing/2014/main" id="{3289C396-90D5-42C6-9A2B-A3BDE3043F0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723868" y="-4491412"/>
            <a:ext cx="5029200" cy="378142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Pipo e Fifi. Ensinado Proteção Contra a Violência Sexual na ...">
            <a:extLst>
              <a:ext uri="{FF2B5EF4-FFF2-40B4-BE49-F238E27FC236}">
                <a16:creationId xmlns:a16="http://schemas.microsoft.com/office/drawing/2014/main" id="{0955FEA4-D336-4BFC-87A5-7E3CF94BC6F0}"/>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657597" y="-1976025"/>
            <a:ext cx="1285238" cy="122295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17184986-14E5-4C29-9474-6AEBE72BD89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8874" y="-2844556"/>
            <a:ext cx="3577402" cy="2101103"/>
          </a:xfrm>
          <a:prstGeom prst="rect">
            <a:avLst/>
          </a:prstGeom>
          <a:noFill/>
          <a:extLst>
            <a:ext uri="{909E8E84-426E-40DD-AFC4-6F175D3DCCD1}">
              <a14:hiddenFill xmlns:a14="http://schemas.microsoft.com/office/drawing/2010/main">
                <a:solidFill>
                  <a:srgbClr val="FFFFFF"/>
                </a:solidFill>
              </a14:hiddenFill>
            </a:ext>
          </a:extLst>
        </p:spPr>
      </p:pic>
      <p:pic>
        <p:nvPicPr>
          <p:cNvPr id="20" name="Imagem 19">
            <a:extLst>
              <a:ext uri="{FF2B5EF4-FFF2-40B4-BE49-F238E27FC236}">
                <a16:creationId xmlns:a16="http://schemas.microsoft.com/office/drawing/2014/main" id="{848BB5A1-3391-4B8B-8553-611F19AF7F8D}"/>
              </a:ext>
            </a:extLst>
          </p:cNvPr>
          <p:cNvPicPr>
            <a:picLocks noChangeAspect="1"/>
          </p:cNvPicPr>
          <p:nvPr/>
        </p:nvPicPr>
        <p:blipFill>
          <a:blip r:embed="rId12"/>
          <a:stretch>
            <a:fillRect/>
          </a:stretch>
        </p:blipFill>
        <p:spPr>
          <a:xfrm>
            <a:off x="-3519175" y="-1411838"/>
            <a:ext cx="2934109" cy="2233924"/>
          </a:xfrm>
          <a:prstGeom prst="rect">
            <a:avLst/>
          </a:prstGeom>
        </p:spPr>
      </p:pic>
      <p:pic>
        <p:nvPicPr>
          <p:cNvPr id="16" name="Picture 10" descr="Menino, com, livros, e, um, gato, dormir Vetor Premium">
            <a:extLst>
              <a:ext uri="{FF2B5EF4-FFF2-40B4-BE49-F238E27FC236}">
                <a16:creationId xmlns:a16="http://schemas.microsoft.com/office/drawing/2014/main" id="{1862B065-50BE-4014-AA36-2F62A84DB2C4}"/>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967405" y="2232991"/>
            <a:ext cx="2645564" cy="26455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30" name="Picture 6">
            <a:extLst>
              <a:ext uri="{FF2B5EF4-FFF2-40B4-BE49-F238E27FC236}">
                <a16:creationId xmlns:a16="http://schemas.microsoft.com/office/drawing/2014/main" id="{41DE64EA-8F23-4760-A6BB-80A87DE84D1E}"/>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129058" y="2218643"/>
            <a:ext cx="2645564" cy="26455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32" name="Picture 8">
            <a:extLst>
              <a:ext uri="{FF2B5EF4-FFF2-40B4-BE49-F238E27FC236}">
                <a16:creationId xmlns:a16="http://schemas.microsoft.com/office/drawing/2014/main" id="{C2F56145-4412-4964-8EBA-D95CC89EA1D4}"/>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805752" y="2232991"/>
            <a:ext cx="4679379" cy="26312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4" name="Picture 6" descr="O amor é a melhor herança! (Música HQ) - YouTube">
            <a:extLst>
              <a:ext uri="{FF2B5EF4-FFF2-40B4-BE49-F238E27FC236}">
                <a16:creationId xmlns:a16="http://schemas.microsoft.com/office/drawing/2014/main" id="{7BDBFF25-16F6-4C99-B88D-32E50E27FC5F}"/>
              </a:ext>
            </a:extLst>
          </p:cNvPr>
          <p:cNvPicPr>
            <a:picLocks noChangeAspect="1" noChangeArrowheads="1"/>
          </p:cNvPicPr>
          <p:nvPr/>
        </p:nvPicPr>
        <p:blipFill rotWithShape="1">
          <a:blip r:embed="rId16">
            <a:extLst>
              <a:ext uri="{28A0092B-C50C-407E-A947-70E740481C1C}">
                <a14:useLocalDpi xmlns:a14="http://schemas.microsoft.com/office/drawing/2010/main" val="0"/>
              </a:ext>
            </a:extLst>
          </a:blip>
          <a:srcRect l="30554" t="2048" r="13750" b="3379"/>
          <a:stretch/>
        </p:blipFill>
        <p:spPr bwMode="auto">
          <a:xfrm>
            <a:off x="-5900156" y="1042752"/>
            <a:ext cx="5445943" cy="5201674"/>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m 2">
            <a:extLst>
              <a:ext uri="{FF2B5EF4-FFF2-40B4-BE49-F238E27FC236}">
                <a16:creationId xmlns:a16="http://schemas.microsoft.com/office/drawing/2014/main" id="{86D246F4-F54D-48C2-ACEA-C08065D739D7}"/>
              </a:ext>
            </a:extLst>
          </p:cNvPr>
          <p:cNvPicPr>
            <a:picLocks noChangeAspect="1"/>
          </p:cNvPicPr>
          <p:nvPr/>
        </p:nvPicPr>
        <p:blipFill>
          <a:blip r:embed="rId17"/>
          <a:stretch>
            <a:fillRect/>
          </a:stretch>
        </p:blipFill>
        <p:spPr>
          <a:xfrm>
            <a:off x="1022597" y="2095026"/>
            <a:ext cx="4501903" cy="2940426"/>
          </a:xfrm>
          <a:prstGeom prst="rect">
            <a:avLst/>
          </a:prstGeom>
        </p:spPr>
      </p:pic>
      <p:pic>
        <p:nvPicPr>
          <p:cNvPr id="6" name="Picture 8">
            <a:extLst>
              <a:ext uri="{FF2B5EF4-FFF2-40B4-BE49-F238E27FC236}">
                <a16:creationId xmlns:a16="http://schemas.microsoft.com/office/drawing/2014/main" id="{2ED74575-BB88-471B-8BAF-630045A2580B}"/>
              </a:ext>
            </a:extLst>
          </p:cNvPr>
          <p:cNvPicPr>
            <a:picLocks noChangeAspect="1" noChangeArrowheads="1"/>
          </p:cNvPicPr>
          <p:nvPr/>
        </p:nvPicPr>
        <p:blipFill rotWithShape="1">
          <a:blip r:embed="rId18">
            <a:extLst>
              <a:ext uri="{28A0092B-C50C-407E-A947-70E740481C1C}">
                <a14:useLocalDpi xmlns:a14="http://schemas.microsoft.com/office/drawing/2010/main" val="0"/>
              </a:ext>
            </a:extLst>
          </a:blip>
          <a:srcRect t="4966" r="1196"/>
          <a:stretch/>
        </p:blipFill>
        <p:spPr bwMode="auto">
          <a:xfrm>
            <a:off x="5524500" y="2218539"/>
            <a:ext cx="5960631" cy="26742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21" name="Agrupar 20">
            <a:extLst>
              <a:ext uri="{FF2B5EF4-FFF2-40B4-BE49-F238E27FC236}">
                <a16:creationId xmlns:a16="http://schemas.microsoft.com/office/drawing/2014/main" id="{975B6371-A88C-43A3-A47E-F7BE9E2C6D63}"/>
              </a:ext>
            </a:extLst>
          </p:cNvPr>
          <p:cNvGrpSpPr/>
          <p:nvPr/>
        </p:nvGrpSpPr>
        <p:grpSpPr>
          <a:xfrm>
            <a:off x="1262913" y="1871034"/>
            <a:ext cx="3072745" cy="1797618"/>
            <a:chOff x="1573618" y="2009005"/>
            <a:chExt cx="2604977" cy="1461518"/>
          </a:xfrm>
        </p:grpSpPr>
        <p:pic>
          <p:nvPicPr>
            <p:cNvPr id="9" name="Imagem 8">
              <a:extLst>
                <a:ext uri="{FF2B5EF4-FFF2-40B4-BE49-F238E27FC236}">
                  <a16:creationId xmlns:a16="http://schemas.microsoft.com/office/drawing/2014/main" id="{82E37060-4AA0-49A7-B033-E60044AA3BD2}"/>
                </a:ext>
              </a:extLst>
            </p:cNvPr>
            <p:cNvPicPr>
              <a:picLocks noChangeAspect="1"/>
            </p:cNvPicPr>
            <p:nvPr/>
          </p:nvPicPr>
          <p:blipFill>
            <a:blip r:embed="rId19"/>
            <a:stretch>
              <a:fillRect/>
            </a:stretch>
          </p:blipFill>
          <p:spPr>
            <a:xfrm>
              <a:off x="1573618" y="2009005"/>
              <a:ext cx="2604977" cy="1461518"/>
            </a:xfrm>
            <a:prstGeom prst="rect">
              <a:avLst/>
            </a:prstGeom>
            <a:ln>
              <a:noFill/>
            </a:ln>
            <a:effectLst>
              <a:outerShdw blurRad="190500" algn="tl" rotWithShape="0">
                <a:srgbClr val="000000">
                  <a:alpha val="70000"/>
                </a:srgbClr>
              </a:outerShdw>
            </a:effectLst>
          </p:spPr>
        </p:pic>
        <p:pic>
          <p:nvPicPr>
            <p:cNvPr id="1026" name="Picture 2" descr="Cool and Safe">
              <a:extLst>
                <a:ext uri="{FF2B5EF4-FFF2-40B4-BE49-F238E27FC236}">
                  <a16:creationId xmlns:a16="http://schemas.microsoft.com/office/drawing/2014/main" id="{351E60D5-3B6D-45CB-8472-C77F9BD4C04F}"/>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669872" y="2111104"/>
              <a:ext cx="2452412" cy="1353683"/>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grpSp>
      <p:grpSp>
        <p:nvGrpSpPr>
          <p:cNvPr id="23" name="Agrupar 22">
            <a:extLst>
              <a:ext uri="{FF2B5EF4-FFF2-40B4-BE49-F238E27FC236}">
                <a16:creationId xmlns:a16="http://schemas.microsoft.com/office/drawing/2014/main" id="{FAD21315-068C-4598-9969-EF5017159DBD}"/>
              </a:ext>
            </a:extLst>
          </p:cNvPr>
          <p:cNvGrpSpPr/>
          <p:nvPr/>
        </p:nvGrpSpPr>
        <p:grpSpPr>
          <a:xfrm>
            <a:off x="1270489" y="3871563"/>
            <a:ext cx="3104707" cy="1666161"/>
            <a:chOff x="4625163" y="2608127"/>
            <a:chExt cx="3104707" cy="1666161"/>
          </a:xfrm>
        </p:grpSpPr>
        <p:pic>
          <p:nvPicPr>
            <p:cNvPr id="22" name="Imagem 21">
              <a:extLst>
                <a:ext uri="{FF2B5EF4-FFF2-40B4-BE49-F238E27FC236}">
                  <a16:creationId xmlns:a16="http://schemas.microsoft.com/office/drawing/2014/main" id="{8C063781-5E63-4635-97E5-9A80FA8A5E06}"/>
                </a:ext>
              </a:extLst>
            </p:cNvPr>
            <p:cNvPicPr>
              <a:picLocks noChangeAspect="1"/>
            </p:cNvPicPr>
            <p:nvPr/>
          </p:nvPicPr>
          <p:blipFill>
            <a:blip r:embed="rId21"/>
            <a:stretch>
              <a:fillRect/>
            </a:stretch>
          </p:blipFill>
          <p:spPr>
            <a:xfrm>
              <a:off x="4625163" y="2608127"/>
              <a:ext cx="3104707" cy="1666161"/>
            </a:xfrm>
            <a:prstGeom prst="rect">
              <a:avLst/>
            </a:prstGeom>
            <a:ln>
              <a:noFill/>
            </a:ln>
            <a:effectLst>
              <a:outerShdw blurRad="190500" algn="tl" rotWithShape="0">
                <a:srgbClr val="000000">
                  <a:alpha val="70000"/>
                </a:srgbClr>
              </a:outerShdw>
            </a:effectLst>
          </p:spPr>
        </p:pic>
        <p:pic>
          <p:nvPicPr>
            <p:cNvPr id="1028" name="Picture 4" descr="Orbit">
              <a:extLst>
                <a:ext uri="{FF2B5EF4-FFF2-40B4-BE49-F238E27FC236}">
                  <a16:creationId xmlns:a16="http://schemas.microsoft.com/office/drawing/2014/main" id="{ED7FE15F-B76A-44BD-9DFB-2DCB55CF40C4}"/>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4764003" y="2741515"/>
              <a:ext cx="2802246" cy="1374969"/>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664947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right)">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wipe(right)">
                                      <p:cBhvr>
                                        <p:cTn id="16" dur="500"/>
                                        <p:tgtEl>
                                          <p:spTgt spid="21"/>
                                        </p:tgtEl>
                                      </p:cBhvr>
                                    </p:animEffect>
                                  </p:childTnLst>
                                </p:cTn>
                              </p:par>
                              <p:par>
                                <p:cTn id="17" presetID="22" presetClass="entr" presetSubtype="2" fill="hold"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right)">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4"/>
          <a:stretch>
            <a:fillRect/>
          </a:stretch>
        </p:blipFill>
        <p:spPr>
          <a:xfrm>
            <a:off x="257420" y="1679529"/>
            <a:ext cx="11677160" cy="364721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4">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5"/>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4"/>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4"/>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Jogo Sério - Desenvolvimento</a:t>
            </a:r>
            <a:endParaRPr lang="pt-BR" b="1" dirty="0">
              <a:effectLst>
                <a:outerShdw blurRad="38100" dist="38100" dir="2700000" algn="tl">
                  <a:srgbClr val="000000">
                    <a:alpha val="43137"/>
                  </a:srgbClr>
                </a:outerShdw>
              </a:effectLst>
            </a:endParaRP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9/17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7"/>
          <a:stretch>
            <a:fillRect/>
          </a:stretch>
        </p:blipFill>
        <p:spPr>
          <a:xfrm>
            <a:off x="2126208" y="6151571"/>
            <a:ext cx="8015783" cy="541607"/>
          </a:xfrm>
          <a:prstGeom prst="rect">
            <a:avLst/>
          </a:prstGeom>
        </p:spPr>
      </p:pic>
      <p:pic>
        <p:nvPicPr>
          <p:cNvPr id="15" name="Imagem 14">
            <a:extLst>
              <a:ext uri="{FF2B5EF4-FFF2-40B4-BE49-F238E27FC236}">
                <a16:creationId xmlns:a16="http://schemas.microsoft.com/office/drawing/2014/main" id="{896BCA2A-31F9-43BD-9033-30A91FBD714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42499" y="2056025"/>
            <a:ext cx="5284023" cy="2971913"/>
          </a:xfrm>
          <a:prstGeom prst="rect">
            <a:avLst/>
          </a:prstGeom>
        </p:spPr>
      </p:pic>
      <p:pic>
        <p:nvPicPr>
          <p:cNvPr id="2050" name="Picture 2" descr="Godot Engine | LinkedIn">
            <a:extLst>
              <a:ext uri="{FF2B5EF4-FFF2-40B4-BE49-F238E27FC236}">
                <a16:creationId xmlns:a16="http://schemas.microsoft.com/office/drawing/2014/main" id="{403FA326-60A6-4A76-8474-B7009ADCF78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rot="1872946">
            <a:off x="9355867" y="3029811"/>
            <a:ext cx="190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7" name="Espaço Reservado para Conteúdo 2">
            <a:extLst>
              <a:ext uri="{FF2B5EF4-FFF2-40B4-BE49-F238E27FC236}">
                <a16:creationId xmlns:a16="http://schemas.microsoft.com/office/drawing/2014/main" id="{133726AF-301B-49A0-87D2-EBAD3010E086}"/>
              </a:ext>
            </a:extLst>
          </p:cNvPr>
          <p:cNvSpPr>
            <a:spLocks noGrp="1"/>
          </p:cNvSpPr>
          <p:nvPr>
            <p:ph idx="1"/>
          </p:nvPr>
        </p:nvSpPr>
        <p:spPr>
          <a:xfrm>
            <a:off x="6386285" y="2056025"/>
            <a:ext cx="7895772" cy="3018058"/>
          </a:xfrm>
        </p:spPr>
        <p:txBody>
          <a:bodyPr>
            <a:normAutofit/>
          </a:bodyPr>
          <a:lstStyle/>
          <a:p>
            <a:pPr marL="0" indent="0" algn="just">
              <a:lnSpc>
                <a:spcPct val="100000"/>
              </a:lnSpc>
              <a:buNone/>
            </a:pPr>
            <a:r>
              <a:rPr lang="pt-BR" dirty="0">
                <a:latin typeface="Arial" panose="020B0604020202020204" pitchFamily="34" charset="0"/>
                <a:cs typeface="Arial" panose="020B0604020202020204" pitchFamily="34" charset="0"/>
              </a:rPr>
              <a:t>Design:</a:t>
            </a:r>
          </a:p>
          <a:p>
            <a:pPr algn="just">
              <a:lnSpc>
                <a:spcPct val="100000"/>
              </a:lnSpc>
            </a:pPr>
            <a:r>
              <a:rPr lang="pt-BR" dirty="0">
                <a:latin typeface="Arial" panose="020B0604020202020204" pitchFamily="34" charset="0"/>
                <a:cs typeface="Arial" panose="020B0604020202020204" pitchFamily="34" charset="0"/>
              </a:rPr>
              <a:t>RPG (Role-</a:t>
            </a:r>
            <a:r>
              <a:rPr lang="pt-BR" dirty="0" err="1">
                <a:latin typeface="Arial" panose="020B0604020202020204" pitchFamily="34" charset="0"/>
                <a:cs typeface="Arial" panose="020B0604020202020204" pitchFamily="34" charset="0"/>
              </a:rPr>
              <a:t>Playing</a:t>
            </a:r>
            <a:r>
              <a:rPr lang="pt-BR" dirty="0">
                <a:latin typeface="Arial" panose="020B0604020202020204" pitchFamily="34" charset="0"/>
                <a:cs typeface="Arial" panose="020B0604020202020204" pitchFamily="34" charset="0"/>
              </a:rPr>
              <a:t> Game)</a:t>
            </a:r>
          </a:p>
          <a:p>
            <a:pPr algn="just">
              <a:lnSpc>
                <a:spcPct val="100000"/>
              </a:lnSpc>
            </a:pPr>
            <a:r>
              <a:rPr lang="pt-BR" dirty="0" err="1">
                <a:latin typeface="Arial" panose="020B0604020202020204" pitchFamily="34" charset="0"/>
                <a:cs typeface="Arial" panose="020B0604020202020204" pitchFamily="34" charset="0"/>
              </a:rPr>
              <a:t>TopDown</a:t>
            </a:r>
            <a:r>
              <a:rPr lang="pt-BR" dirty="0">
                <a:latin typeface="Arial" panose="020B0604020202020204" pitchFamily="34" charset="0"/>
                <a:cs typeface="Arial" panose="020B0604020202020204" pitchFamily="34" charset="0"/>
              </a:rPr>
              <a:t> (2D)</a:t>
            </a:r>
          </a:p>
          <a:p>
            <a:pPr algn="just">
              <a:lnSpc>
                <a:spcPct val="100000"/>
              </a:lnSpc>
            </a:pPr>
            <a:r>
              <a:rPr lang="pt-BR" dirty="0" err="1">
                <a:latin typeface="Arial" panose="020B0604020202020204" pitchFamily="34" charset="0"/>
                <a:cs typeface="Arial" panose="020B0604020202020204" pitchFamily="34" charset="0"/>
              </a:rPr>
              <a:t>VectorArt</a:t>
            </a:r>
            <a:endParaRPr lang="pt-BR" dirty="0">
              <a:latin typeface="Arial" panose="020B0604020202020204" pitchFamily="34" charset="0"/>
              <a:cs typeface="Arial" panose="020B0604020202020204" pitchFamily="34" charset="0"/>
            </a:endParaRPr>
          </a:p>
          <a:p>
            <a:pPr algn="just">
              <a:lnSpc>
                <a:spcPct val="100000"/>
              </a:lnSpc>
            </a:pPr>
            <a:r>
              <a:rPr lang="pt-BR" dirty="0" err="1">
                <a:latin typeface="Arial" panose="020B0604020202020204" pitchFamily="34" charset="0"/>
                <a:cs typeface="Arial" panose="020B0604020202020204" pitchFamily="34" charset="0"/>
              </a:rPr>
              <a:t>WebAssembly</a:t>
            </a:r>
            <a:endParaRPr lang="pt-BR"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3287154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4"/>
          <a:stretch>
            <a:fillRect/>
          </a:stretch>
        </p:blipFill>
        <p:spPr>
          <a:xfrm>
            <a:off x="257420" y="1679529"/>
            <a:ext cx="11677160" cy="364721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4">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5"/>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4"/>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4"/>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Jogo Sério - Desenvolvimento</a:t>
            </a:r>
            <a:endParaRPr lang="pt-BR" b="1" dirty="0">
              <a:effectLst>
                <a:outerShdw blurRad="38100" dist="38100" dir="2700000" algn="tl">
                  <a:srgbClr val="000000">
                    <a:alpha val="43137"/>
                  </a:srgbClr>
                </a:outerShdw>
              </a:effectLst>
            </a:endParaRP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10/17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7"/>
          <a:stretch>
            <a:fillRect/>
          </a:stretch>
        </p:blipFill>
        <p:spPr>
          <a:xfrm>
            <a:off x="2126208" y="6151571"/>
            <a:ext cx="8015783" cy="541607"/>
          </a:xfrm>
          <a:prstGeom prst="rect">
            <a:avLst/>
          </a:prstGeom>
        </p:spPr>
      </p:pic>
      <p:pic>
        <p:nvPicPr>
          <p:cNvPr id="9" name="Imagem 8">
            <a:extLst>
              <a:ext uri="{FF2B5EF4-FFF2-40B4-BE49-F238E27FC236}">
                <a16:creationId xmlns:a16="http://schemas.microsoft.com/office/drawing/2014/main" id="{79C8F77C-4EEE-4E6C-A0FC-5F3EF376C066}"/>
              </a:ext>
            </a:extLst>
          </p:cNvPr>
          <p:cNvPicPr>
            <a:picLocks noChangeAspect="1"/>
          </p:cNvPicPr>
          <p:nvPr/>
        </p:nvPicPr>
        <p:blipFill>
          <a:blip r:embed="rId8"/>
          <a:stretch>
            <a:fillRect/>
          </a:stretch>
        </p:blipFill>
        <p:spPr>
          <a:xfrm>
            <a:off x="3387205" y="1718711"/>
            <a:ext cx="5128054" cy="1531558"/>
          </a:xfrm>
          <a:prstGeom prst="rect">
            <a:avLst/>
          </a:prstGeom>
          <a:effectLst>
            <a:outerShdw blurRad="63500" sx="102000" sy="102000" algn="ctr" rotWithShape="0">
              <a:prstClr val="black">
                <a:alpha val="40000"/>
              </a:prstClr>
            </a:outerShdw>
          </a:effectLst>
        </p:spPr>
      </p:pic>
      <p:pic>
        <p:nvPicPr>
          <p:cNvPr id="14" name="Imagem 13">
            <a:extLst>
              <a:ext uri="{FF2B5EF4-FFF2-40B4-BE49-F238E27FC236}">
                <a16:creationId xmlns:a16="http://schemas.microsoft.com/office/drawing/2014/main" id="{28E211F8-FAC3-49FA-850D-5CE602C2F24C}"/>
              </a:ext>
            </a:extLst>
          </p:cNvPr>
          <p:cNvPicPr>
            <a:picLocks noChangeAspect="1"/>
          </p:cNvPicPr>
          <p:nvPr/>
        </p:nvPicPr>
        <p:blipFill rotWithShape="1">
          <a:blip r:embed="rId9"/>
          <a:srcRect b="51592"/>
          <a:stretch/>
        </p:blipFill>
        <p:spPr>
          <a:xfrm>
            <a:off x="2034140" y="3314536"/>
            <a:ext cx="7834184" cy="2012207"/>
          </a:xfrm>
          <a:prstGeom prst="rect">
            <a:avLst/>
          </a:prstGeom>
          <a:effectLst>
            <a:outerShdw blurRad="63500" sx="102000" sy="102000" algn="ctr" rotWithShape="0">
              <a:prstClr val="black">
                <a:alpha val="40000"/>
              </a:prstClr>
            </a:outerShdw>
          </a:effectLst>
        </p:spPr>
      </p:pic>
    </p:spTree>
    <p:custDataLst>
      <p:tags r:id="rId1"/>
    </p:custDataLst>
    <p:extLst>
      <p:ext uri="{BB962C8B-B14F-4D97-AF65-F5344CB8AC3E}">
        <p14:creationId xmlns:p14="http://schemas.microsoft.com/office/powerpoint/2010/main" val="234141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4"/>
          <a:stretch>
            <a:fillRect/>
          </a:stretch>
        </p:blipFill>
        <p:spPr>
          <a:xfrm>
            <a:off x="257420" y="1679530"/>
            <a:ext cx="11677160" cy="401696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4">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5"/>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4"/>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4"/>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Jogo Sério - Objetivos Educacionais</a:t>
            </a:r>
            <a:endParaRPr lang="pt-BR" b="1" dirty="0">
              <a:effectLst>
                <a:outerShdw blurRad="38100" dist="38100" dir="2700000" algn="tl">
                  <a:srgbClr val="000000">
                    <a:alpha val="43137"/>
                  </a:srgbClr>
                </a:outerShdw>
              </a:effectLst>
            </a:endParaRPr>
          </a:p>
        </p:txBody>
      </p:sp>
      <p:sp>
        <p:nvSpPr>
          <p:cNvPr id="3" name="Espaço Reservado para Conteúdo 2">
            <a:extLst>
              <a:ext uri="{FF2B5EF4-FFF2-40B4-BE49-F238E27FC236}">
                <a16:creationId xmlns:a16="http://schemas.microsoft.com/office/drawing/2014/main" id="{D79C589C-8BAE-4ACC-AA99-C821A0A50F86}"/>
              </a:ext>
            </a:extLst>
          </p:cNvPr>
          <p:cNvSpPr>
            <a:spLocks noGrp="1"/>
          </p:cNvSpPr>
          <p:nvPr>
            <p:ph idx="1"/>
          </p:nvPr>
        </p:nvSpPr>
        <p:spPr>
          <a:xfrm>
            <a:off x="838200" y="1758151"/>
            <a:ext cx="10591800" cy="2552592"/>
          </a:xfrm>
        </p:spPr>
        <p:txBody>
          <a:bodyPr/>
          <a:lstStyle/>
          <a:p>
            <a:pPr marL="0" indent="0" algn="just">
              <a:lnSpc>
                <a:spcPct val="100000"/>
              </a:lnSpc>
              <a:buNone/>
            </a:pPr>
            <a:r>
              <a:rPr lang="pt-BR" dirty="0">
                <a:latin typeface="Arial" panose="020B0604020202020204" pitchFamily="34" charset="0"/>
                <a:cs typeface="Arial" panose="020B0604020202020204" pitchFamily="34" charset="0"/>
              </a:rPr>
              <a:t>Ensinamentos:</a:t>
            </a:r>
          </a:p>
          <a:p>
            <a:pPr algn="just">
              <a:lnSpc>
                <a:spcPct val="100000"/>
              </a:lnSpc>
            </a:pPr>
            <a:r>
              <a:rPr lang="pt-BR" dirty="0">
                <a:latin typeface="Arial" panose="020B0604020202020204" pitchFamily="34" charset="0"/>
                <a:cs typeface="Arial" panose="020B0604020202020204" pitchFamily="34" charset="0"/>
              </a:rPr>
              <a:t>Nomeação das partes do corpo </a:t>
            </a:r>
          </a:p>
          <a:p>
            <a:pPr algn="just">
              <a:lnSpc>
                <a:spcPct val="100000"/>
              </a:lnSpc>
            </a:pPr>
            <a:r>
              <a:rPr lang="pt-BR" dirty="0">
                <a:latin typeface="Arial" panose="020B0604020202020204" pitchFamily="34" charset="0"/>
                <a:cs typeface="Arial" panose="020B0604020202020204" pitchFamily="34" charset="0"/>
              </a:rPr>
              <a:t>Apresentação das partes íntimas </a:t>
            </a:r>
          </a:p>
          <a:p>
            <a:pPr algn="just">
              <a:lnSpc>
                <a:spcPct val="100000"/>
              </a:lnSpc>
            </a:pPr>
            <a:r>
              <a:rPr lang="pt-BR" dirty="0">
                <a:latin typeface="Arial" panose="020B0604020202020204" pitchFamily="34" charset="0"/>
                <a:cs typeface="Arial" panose="020B0604020202020204" pitchFamily="34" charset="0"/>
              </a:rPr>
              <a:t>Definição dos toques bons e ruins</a:t>
            </a: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11/17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7"/>
          <a:stretch>
            <a:fillRect/>
          </a:stretch>
        </p:blipFill>
        <p:spPr>
          <a:xfrm>
            <a:off x="2126208" y="6151571"/>
            <a:ext cx="8015783" cy="541607"/>
          </a:xfrm>
          <a:prstGeom prst="rect">
            <a:avLst/>
          </a:prstGeom>
        </p:spPr>
      </p:pic>
      <p:pic>
        <p:nvPicPr>
          <p:cNvPr id="14" name="Imagem 13" descr="Uma imagem contendo captura de tela&#10;&#10;Descrição gerada automaticamente">
            <a:extLst>
              <a:ext uri="{FF2B5EF4-FFF2-40B4-BE49-F238E27FC236}">
                <a16:creationId xmlns:a16="http://schemas.microsoft.com/office/drawing/2014/main" id="{C558DA8E-C77C-4CD9-9E60-623CA222E46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333299" y="4003772"/>
            <a:ext cx="2849333" cy="1602562"/>
          </a:xfrm>
          <a:prstGeom prst="rect">
            <a:avLst/>
          </a:prstGeom>
          <a:ln w="3175" cap="sq">
            <a:solidFill>
              <a:srgbClr val="000000"/>
            </a:solidFill>
            <a:miter lim="800000"/>
          </a:ln>
          <a:effectLst>
            <a:outerShdw blurRad="63500" sx="102000" sy="102000" algn="ctr" rotWithShape="0">
              <a:prstClr val="black">
                <a:alpha val="40000"/>
              </a:prstClr>
            </a:outerShdw>
          </a:effectLst>
        </p:spPr>
      </p:pic>
      <p:pic>
        <p:nvPicPr>
          <p:cNvPr id="15" name="Imagem 14">
            <a:extLst>
              <a:ext uri="{FF2B5EF4-FFF2-40B4-BE49-F238E27FC236}">
                <a16:creationId xmlns:a16="http://schemas.microsoft.com/office/drawing/2014/main" id="{903B2E14-78ED-4B44-9E72-DB6EA71E3ED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547097" y="4003812"/>
            <a:ext cx="2849333" cy="1602482"/>
          </a:xfrm>
          <a:prstGeom prst="rect">
            <a:avLst/>
          </a:prstGeom>
          <a:ln w="3175" cap="sq">
            <a:solidFill>
              <a:srgbClr val="000000"/>
            </a:solidFill>
            <a:miter lim="800000"/>
          </a:ln>
          <a:effectLst>
            <a:outerShdw blurRad="63500" sx="102000" sy="102000" algn="ctr" rotWithShape="0">
              <a:prstClr val="black">
                <a:alpha val="40000"/>
              </a:prstClr>
            </a:outerShdw>
          </a:effectLst>
        </p:spPr>
      </p:pic>
      <p:pic>
        <p:nvPicPr>
          <p:cNvPr id="9" name="Imagem 8">
            <a:extLst>
              <a:ext uri="{FF2B5EF4-FFF2-40B4-BE49-F238E27FC236}">
                <a16:creationId xmlns:a16="http://schemas.microsoft.com/office/drawing/2014/main" id="{4096815A-DC60-4C35-8717-376D57FDA1C8}"/>
              </a:ext>
            </a:extLst>
          </p:cNvPr>
          <p:cNvPicPr>
            <a:picLocks noChangeAspect="1"/>
          </p:cNvPicPr>
          <p:nvPr/>
        </p:nvPicPr>
        <p:blipFill>
          <a:blip r:embed="rId10"/>
          <a:stretch>
            <a:fillRect/>
          </a:stretch>
        </p:blipFill>
        <p:spPr>
          <a:xfrm>
            <a:off x="7786410" y="2082357"/>
            <a:ext cx="2798301" cy="2802253"/>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pic>
        <p:nvPicPr>
          <p:cNvPr id="16" name="Imagem 15">
            <a:extLst>
              <a:ext uri="{FF2B5EF4-FFF2-40B4-BE49-F238E27FC236}">
                <a16:creationId xmlns:a16="http://schemas.microsoft.com/office/drawing/2014/main" id="{79FB3859-F3A0-43C9-9692-EC28B1BF376A}"/>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60895" y="4003813"/>
            <a:ext cx="2849333" cy="1602480"/>
          </a:xfrm>
          <a:prstGeom prst="rect">
            <a:avLst/>
          </a:prstGeom>
          <a:ln w="3175" cap="sq">
            <a:solidFill>
              <a:srgbClr val="000000"/>
            </a:solidFill>
            <a:miter lim="800000"/>
          </a:ln>
          <a:effectLst>
            <a:outerShdw blurRad="63500" sx="102000" sy="102000" algn="ctr" rotWithShape="0">
              <a:prstClr val="black">
                <a:alpha val="40000"/>
              </a:prstClr>
            </a:outerShdw>
          </a:effectLst>
        </p:spPr>
      </p:pic>
    </p:spTree>
    <p:custDataLst>
      <p:tags r:id="rId1"/>
    </p:custDataLst>
    <p:extLst>
      <p:ext uri="{BB962C8B-B14F-4D97-AF65-F5344CB8AC3E}">
        <p14:creationId xmlns:p14="http://schemas.microsoft.com/office/powerpoint/2010/main" val="4210186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500"/>
                                        <p:tgtEl>
                                          <p:spTgt spid="14"/>
                                        </p:tgtEl>
                                      </p:cBhvr>
                                    </p:animEffect>
                                  </p:childTnLst>
                                </p:cTn>
                              </p:par>
                              <p:par>
                                <p:cTn id="12" presetID="22" presetClass="entr" presetSubtype="8" fill="hold" nodeType="withEffect">
                                  <p:stCondLst>
                                    <p:cond delay="500"/>
                                  </p:stCondLst>
                                  <p:childTnLst>
                                    <p:set>
                                      <p:cBhvr>
                                        <p:cTn id="13" dur="1" fill="hold">
                                          <p:stCondLst>
                                            <p:cond delay="0"/>
                                          </p:stCondLst>
                                        </p:cTn>
                                        <p:tgtEl>
                                          <p:spTgt spid="15"/>
                                        </p:tgtEl>
                                        <p:attrNameLst>
                                          <p:attrName>style.visibility</p:attrName>
                                        </p:attrNameLst>
                                      </p:cBhvr>
                                      <p:to>
                                        <p:strVal val="visible"/>
                                      </p:to>
                                    </p:set>
                                    <p:animEffect transition="in" filter="wipe(left)">
                                      <p:cBhvr>
                                        <p:cTn id="14" dur="500"/>
                                        <p:tgtEl>
                                          <p:spTgt spid="15"/>
                                        </p:tgtEl>
                                      </p:cBhvr>
                                    </p:animEffect>
                                  </p:childTnLst>
                                </p:cTn>
                              </p:par>
                              <p:par>
                                <p:cTn id="15" presetID="22" presetClass="entr" presetSubtype="8" fill="hold" nodeType="withEffect">
                                  <p:stCondLst>
                                    <p:cond delay="100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4"/>
          <a:stretch>
            <a:fillRect/>
          </a:stretch>
        </p:blipFill>
        <p:spPr>
          <a:xfrm>
            <a:off x="257420" y="1679530"/>
            <a:ext cx="11677160" cy="401696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4">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5"/>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4"/>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4"/>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Jogo Sério - Objetivos Educacionais</a:t>
            </a:r>
            <a:endParaRPr lang="pt-BR" b="1" dirty="0">
              <a:effectLst>
                <a:outerShdw blurRad="38100" dist="38100" dir="2700000" algn="tl">
                  <a:srgbClr val="000000">
                    <a:alpha val="43137"/>
                  </a:srgbClr>
                </a:outerShdw>
              </a:effectLst>
            </a:endParaRP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12/17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7"/>
          <a:stretch>
            <a:fillRect/>
          </a:stretch>
        </p:blipFill>
        <p:spPr>
          <a:xfrm>
            <a:off x="2126208" y="6151571"/>
            <a:ext cx="8015783" cy="541607"/>
          </a:xfrm>
          <a:prstGeom prst="rect">
            <a:avLst/>
          </a:prstGeom>
        </p:spPr>
      </p:pic>
      <p:pic>
        <p:nvPicPr>
          <p:cNvPr id="18" name="Imagem 17">
            <a:extLst>
              <a:ext uri="{FF2B5EF4-FFF2-40B4-BE49-F238E27FC236}">
                <a16:creationId xmlns:a16="http://schemas.microsoft.com/office/drawing/2014/main" id="{9BA6C1F4-D5DC-444D-BA74-8138692B9F8B}"/>
              </a:ext>
            </a:extLst>
          </p:cNvPr>
          <p:cNvPicPr>
            <a:picLocks noChangeAspect="1"/>
          </p:cNvPicPr>
          <p:nvPr/>
        </p:nvPicPr>
        <p:blipFill rotWithShape="1">
          <a:blip r:embed="rId8"/>
          <a:srcRect b="28140"/>
          <a:stretch/>
        </p:blipFill>
        <p:spPr>
          <a:xfrm>
            <a:off x="838200" y="1758151"/>
            <a:ext cx="5372416" cy="3883361"/>
          </a:xfrm>
          <a:prstGeom prst="rect">
            <a:avLst/>
          </a:prstGeom>
        </p:spPr>
      </p:pic>
      <p:pic>
        <p:nvPicPr>
          <p:cNvPr id="19" name="Imagem 18">
            <a:extLst>
              <a:ext uri="{FF2B5EF4-FFF2-40B4-BE49-F238E27FC236}">
                <a16:creationId xmlns:a16="http://schemas.microsoft.com/office/drawing/2014/main" id="{5AB0344F-923B-444F-964E-80FFDB80F7B6}"/>
              </a:ext>
            </a:extLst>
          </p:cNvPr>
          <p:cNvPicPr>
            <a:picLocks noChangeAspect="1"/>
          </p:cNvPicPr>
          <p:nvPr/>
        </p:nvPicPr>
        <p:blipFill rotWithShape="1">
          <a:blip r:embed="rId9"/>
          <a:srcRect r="50027"/>
          <a:stretch/>
        </p:blipFill>
        <p:spPr>
          <a:xfrm>
            <a:off x="6558958" y="1765860"/>
            <a:ext cx="3340985" cy="1894531"/>
          </a:xfrm>
          <a:prstGeom prst="rect">
            <a:avLst/>
          </a:prstGeom>
        </p:spPr>
      </p:pic>
      <p:pic>
        <p:nvPicPr>
          <p:cNvPr id="20" name="Imagem 19">
            <a:extLst>
              <a:ext uri="{FF2B5EF4-FFF2-40B4-BE49-F238E27FC236}">
                <a16:creationId xmlns:a16="http://schemas.microsoft.com/office/drawing/2014/main" id="{D1162F4E-1992-4641-A402-688D0104339F}"/>
              </a:ext>
            </a:extLst>
          </p:cNvPr>
          <p:cNvPicPr>
            <a:picLocks noChangeAspect="1"/>
          </p:cNvPicPr>
          <p:nvPr/>
        </p:nvPicPr>
        <p:blipFill rotWithShape="1">
          <a:blip r:embed="rId9"/>
          <a:srcRect l="49792"/>
          <a:stretch/>
        </p:blipFill>
        <p:spPr>
          <a:xfrm>
            <a:off x="6631530" y="3603921"/>
            <a:ext cx="3340985" cy="1885620"/>
          </a:xfrm>
          <a:prstGeom prst="rect">
            <a:avLst/>
          </a:prstGeom>
        </p:spPr>
      </p:pic>
    </p:spTree>
    <p:custDataLst>
      <p:tags r:id="rId1"/>
    </p:custDataLst>
    <p:extLst>
      <p:ext uri="{BB962C8B-B14F-4D97-AF65-F5344CB8AC3E}">
        <p14:creationId xmlns:p14="http://schemas.microsoft.com/office/powerpoint/2010/main" val="29217036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4"/>
          <a:stretch>
            <a:fillRect/>
          </a:stretch>
        </p:blipFill>
        <p:spPr>
          <a:xfrm>
            <a:off x="257420" y="1679530"/>
            <a:ext cx="11677160" cy="401696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4">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5"/>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4"/>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4"/>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Jogo Sério - Objetivos Educacionais</a:t>
            </a:r>
            <a:endParaRPr lang="pt-BR" b="1" dirty="0">
              <a:effectLst>
                <a:outerShdw blurRad="38100" dist="38100" dir="2700000" algn="tl">
                  <a:srgbClr val="000000">
                    <a:alpha val="43137"/>
                  </a:srgbClr>
                </a:outerShdw>
              </a:effectLst>
            </a:endParaRP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13/17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7"/>
          <a:stretch>
            <a:fillRect/>
          </a:stretch>
        </p:blipFill>
        <p:spPr>
          <a:xfrm>
            <a:off x="2126208" y="6151571"/>
            <a:ext cx="8015783" cy="541607"/>
          </a:xfrm>
          <a:prstGeom prst="rect">
            <a:avLst/>
          </a:prstGeom>
        </p:spPr>
      </p:pic>
      <p:pic>
        <p:nvPicPr>
          <p:cNvPr id="3" name="Imagem 2">
            <a:extLst>
              <a:ext uri="{FF2B5EF4-FFF2-40B4-BE49-F238E27FC236}">
                <a16:creationId xmlns:a16="http://schemas.microsoft.com/office/drawing/2014/main" id="{8B358570-09D5-4906-941B-EA9F57B587D7}"/>
              </a:ext>
            </a:extLst>
          </p:cNvPr>
          <p:cNvPicPr>
            <a:picLocks noChangeAspect="1"/>
          </p:cNvPicPr>
          <p:nvPr/>
        </p:nvPicPr>
        <p:blipFill>
          <a:blip r:embed="rId8"/>
          <a:stretch>
            <a:fillRect/>
          </a:stretch>
        </p:blipFill>
        <p:spPr>
          <a:xfrm>
            <a:off x="3067504" y="1777474"/>
            <a:ext cx="6395811" cy="3931501"/>
          </a:xfrm>
          <a:prstGeom prst="rect">
            <a:avLst/>
          </a:prstGeom>
        </p:spPr>
      </p:pic>
      <p:pic>
        <p:nvPicPr>
          <p:cNvPr id="9" name="Imagem 8" descr="Texto preto sobre fundo branco&#10;&#10;Descrição gerada automaticamente">
            <a:extLst>
              <a:ext uri="{FF2B5EF4-FFF2-40B4-BE49-F238E27FC236}">
                <a16:creationId xmlns:a16="http://schemas.microsoft.com/office/drawing/2014/main" id="{96AF1DA4-8235-43F6-8F9E-2B954D46827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3835" y="2717366"/>
            <a:ext cx="3882776" cy="218380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ustDataLst>
      <p:tags r:id="rId1"/>
    </p:custDataLst>
    <p:extLst>
      <p:ext uri="{BB962C8B-B14F-4D97-AF65-F5344CB8AC3E}">
        <p14:creationId xmlns:p14="http://schemas.microsoft.com/office/powerpoint/2010/main" val="2668533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4"/>
          <a:stretch>
            <a:fillRect/>
          </a:stretch>
        </p:blipFill>
        <p:spPr>
          <a:xfrm>
            <a:off x="257420" y="1679530"/>
            <a:ext cx="11677160" cy="401696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4">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5"/>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4"/>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4"/>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Jogo Sério - Objetivos Educacionais</a:t>
            </a:r>
            <a:endParaRPr lang="pt-BR" b="1" dirty="0">
              <a:effectLst>
                <a:outerShdw blurRad="38100" dist="38100" dir="2700000" algn="tl">
                  <a:srgbClr val="000000">
                    <a:alpha val="43137"/>
                  </a:srgbClr>
                </a:outerShdw>
              </a:effectLst>
            </a:endParaRP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14/17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7"/>
          <a:stretch>
            <a:fillRect/>
          </a:stretch>
        </p:blipFill>
        <p:spPr>
          <a:xfrm>
            <a:off x="2126208" y="6151571"/>
            <a:ext cx="8015783" cy="541607"/>
          </a:xfrm>
          <a:prstGeom prst="rect">
            <a:avLst/>
          </a:prstGeom>
        </p:spPr>
      </p:pic>
      <p:pic>
        <p:nvPicPr>
          <p:cNvPr id="9" name="Imagem 8">
            <a:extLst>
              <a:ext uri="{FF2B5EF4-FFF2-40B4-BE49-F238E27FC236}">
                <a16:creationId xmlns:a16="http://schemas.microsoft.com/office/drawing/2014/main" id="{33EE046C-BF09-48C6-ADF2-A7EC7EE108C6}"/>
              </a:ext>
            </a:extLst>
          </p:cNvPr>
          <p:cNvPicPr>
            <a:picLocks noChangeAspect="1"/>
          </p:cNvPicPr>
          <p:nvPr/>
        </p:nvPicPr>
        <p:blipFill>
          <a:blip r:embed="rId8"/>
          <a:stretch>
            <a:fillRect/>
          </a:stretch>
        </p:blipFill>
        <p:spPr>
          <a:xfrm>
            <a:off x="3067505" y="1793377"/>
            <a:ext cx="5771696" cy="3897447"/>
          </a:xfrm>
          <a:prstGeom prst="rect">
            <a:avLst/>
          </a:prstGeom>
        </p:spPr>
      </p:pic>
      <p:pic>
        <p:nvPicPr>
          <p:cNvPr id="6" name="Imagem 5">
            <a:extLst>
              <a:ext uri="{FF2B5EF4-FFF2-40B4-BE49-F238E27FC236}">
                <a16:creationId xmlns:a16="http://schemas.microsoft.com/office/drawing/2014/main" id="{ABC22434-2FAD-40AC-8038-5E0E1411CBD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987355" y="2776055"/>
            <a:ext cx="4085865" cy="22980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ustDataLst>
      <p:tags r:id="rId1"/>
    </p:custDataLst>
    <p:extLst>
      <p:ext uri="{BB962C8B-B14F-4D97-AF65-F5344CB8AC3E}">
        <p14:creationId xmlns:p14="http://schemas.microsoft.com/office/powerpoint/2010/main" val="2813216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4"/>
          <a:stretch>
            <a:fillRect/>
          </a:stretch>
        </p:blipFill>
        <p:spPr>
          <a:xfrm>
            <a:off x="257420" y="1579417"/>
            <a:ext cx="11677160" cy="41845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4">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5"/>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4"/>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4"/>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Conclusão</a:t>
            </a:r>
            <a:endParaRPr lang="pt-BR" b="1" dirty="0">
              <a:effectLst>
                <a:outerShdw blurRad="38100" dist="38100" dir="2700000" algn="tl">
                  <a:srgbClr val="000000">
                    <a:alpha val="43137"/>
                  </a:srgbClr>
                </a:outerShdw>
              </a:effectLst>
            </a:endParaRP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15/17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7"/>
          <a:stretch>
            <a:fillRect/>
          </a:stretch>
        </p:blipFill>
        <p:spPr>
          <a:xfrm>
            <a:off x="2126208" y="6151571"/>
            <a:ext cx="8015783" cy="541607"/>
          </a:xfrm>
          <a:prstGeom prst="rect">
            <a:avLst/>
          </a:prstGeom>
        </p:spPr>
      </p:pic>
      <p:sp>
        <p:nvSpPr>
          <p:cNvPr id="3" name="Retângulo 2">
            <a:extLst>
              <a:ext uri="{FF2B5EF4-FFF2-40B4-BE49-F238E27FC236}">
                <a16:creationId xmlns:a16="http://schemas.microsoft.com/office/drawing/2014/main" id="{4B15D1D4-ED92-4F61-94E4-AE0B0528FF40}"/>
              </a:ext>
            </a:extLst>
          </p:cNvPr>
          <p:cNvSpPr/>
          <p:nvPr/>
        </p:nvSpPr>
        <p:spPr>
          <a:xfrm>
            <a:off x="6101518" y="1730591"/>
            <a:ext cx="1413164" cy="807190"/>
          </a:xfrm>
          <a:prstGeom prst="rect">
            <a:avLst/>
          </a:prstGeom>
          <a:solidFill>
            <a:schemeClr val="bg1">
              <a:lumMod val="85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pt-BR" dirty="0">
                <a:solidFill>
                  <a:schemeClr val="tx1"/>
                </a:solidFill>
              </a:rPr>
              <a:t>Pedagogia</a:t>
            </a:r>
          </a:p>
        </p:txBody>
      </p:sp>
      <p:sp>
        <p:nvSpPr>
          <p:cNvPr id="14" name="Retângulo 13">
            <a:extLst>
              <a:ext uri="{FF2B5EF4-FFF2-40B4-BE49-F238E27FC236}">
                <a16:creationId xmlns:a16="http://schemas.microsoft.com/office/drawing/2014/main" id="{2D987BC8-4517-4719-BDED-CD75287AC13B}"/>
              </a:ext>
            </a:extLst>
          </p:cNvPr>
          <p:cNvSpPr/>
          <p:nvPr/>
        </p:nvSpPr>
        <p:spPr>
          <a:xfrm>
            <a:off x="3896629" y="1730591"/>
            <a:ext cx="1413164" cy="807190"/>
          </a:xfrm>
          <a:prstGeom prst="rect">
            <a:avLst/>
          </a:prstGeom>
          <a:solidFill>
            <a:schemeClr val="bg1">
              <a:lumMod val="85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pt-BR" dirty="0">
                <a:solidFill>
                  <a:schemeClr val="tx1"/>
                </a:solidFill>
              </a:rPr>
              <a:t>Diretrizes</a:t>
            </a:r>
          </a:p>
        </p:txBody>
      </p:sp>
      <p:sp>
        <p:nvSpPr>
          <p:cNvPr id="15" name="Retângulo 14">
            <a:extLst>
              <a:ext uri="{FF2B5EF4-FFF2-40B4-BE49-F238E27FC236}">
                <a16:creationId xmlns:a16="http://schemas.microsoft.com/office/drawing/2014/main" id="{F012715D-9F3A-4DF4-A7BA-EFE7BE482A70}"/>
              </a:ext>
            </a:extLst>
          </p:cNvPr>
          <p:cNvSpPr/>
          <p:nvPr/>
        </p:nvSpPr>
        <p:spPr>
          <a:xfrm>
            <a:off x="8242420" y="1730591"/>
            <a:ext cx="1413164" cy="807190"/>
          </a:xfrm>
          <a:prstGeom prst="rect">
            <a:avLst/>
          </a:prstGeom>
          <a:solidFill>
            <a:schemeClr val="bg1">
              <a:lumMod val="85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pt-BR" dirty="0">
                <a:solidFill>
                  <a:schemeClr val="tx1"/>
                </a:solidFill>
              </a:rPr>
              <a:t>Jogos Relacionados</a:t>
            </a:r>
          </a:p>
        </p:txBody>
      </p:sp>
      <p:cxnSp>
        <p:nvCxnSpPr>
          <p:cNvPr id="16" name="Conector reto 15">
            <a:extLst>
              <a:ext uri="{FF2B5EF4-FFF2-40B4-BE49-F238E27FC236}">
                <a16:creationId xmlns:a16="http://schemas.microsoft.com/office/drawing/2014/main" id="{AD2EBBA6-8A17-42E8-9E5E-6288B4EF3B6B}"/>
              </a:ext>
            </a:extLst>
          </p:cNvPr>
          <p:cNvCxnSpPr>
            <a:cxnSpLocks/>
          </p:cNvCxnSpPr>
          <p:nvPr/>
        </p:nvCxnSpPr>
        <p:spPr>
          <a:xfrm>
            <a:off x="257420" y="2691245"/>
            <a:ext cx="11677160" cy="0"/>
          </a:xfrm>
          <a:prstGeom prst="line">
            <a:avLst/>
          </a:prstGeom>
          <a:ln w="28575">
            <a:prstDash val="dash"/>
          </a:ln>
        </p:spPr>
        <p:style>
          <a:lnRef idx="1">
            <a:schemeClr val="dk1"/>
          </a:lnRef>
          <a:fillRef idx="0">
            <a:schemeClr val="dk1"/>
          </a:fillRef>
          <a:effectRef idx="0">
            <a:schemeClr val="dk1"/>
          </a:effectRef>
          <a:fontRef idx="minor">
            <a:schemeClr val="tx1"/>
          </a:fontRef>
        </p:style>
      </p:cxnSp>
      <p:sp>
        <p:nvSpPr>
          <p:cNvPr id="17" name="Espaço Reservado para Conteúdo 2">
            <a:extLst>
              <a:ext uri="{FF2B5EF4-FFF2-40B4-BE49-F238E27FC236}">
                <a16:creationId xmlns:a16="http://schemas.microsoft.com/office/drawing/2014/main" id="{ACFDFE28-4285-485D-B1DC-FA895EFD10AE}"/>
              </a:ext>
            </a:extLst>
          </p:cNvPr>
          <p:cNvSpPr>
            <a:spLocks noGrp="1"/>
          </p:cNvSpPr>
          <p:nvPr>
            <p:ph idx="1"/>
          </p:nvPr>
        </p:nvSpPr>
        <p:spPr>
          <a:xfrm>
            <a:off x="501281" y="1823918"/>
            <a:ext cx="3321241" cy="683356"/>
          </a:xfrm>
        </p:spPr>
        <p:txBody>
          <a:bodyPr>
            <a:normAutofit/>
          </a:bodyPr>
          <a:lstStyle/>
          <a:p>
            <a:pPr marL="0" indent="0" algn="just">
              <a:lnSpc>
                <a:spcPct val="100000"/>
              </a:lnSpc>
              <a:buNone/>
            </a:pPr>
            <a:r>
              <a:rPr lang="pt-BR" dirty="0">
                <a:latin typeface="Arial" panose="020B0604020202020204" pitchFamily="34" charset="0"/>
                <a:cs typeface="Arial" panose="020B0604020202020204" pitchFamily="34" charset="0"/>
              </a:rPr>
              <a:t>Fundamentação</a:t>
            </a:r>
          </a:p>
        </p:txBody>
      </p:sp>
      <p:sp>
        <p:nvSpPr>
          <p:cNvPr id="18" name="Retângulo 17">
            <a:extLst>
              <a:ext uri="{FF2B5EF4-FFF2-40B4-BE49-F238E27FC236}">
                <a16:creationId xmlns:a16="http://schemas.microsoft.com/office/drawing/2014/main" id="{B3E2214B-4C85-4267-AC81-C6CFBE4BD2ED}"/>
              </a:ext>
            </a:extLst>
          </p:cNvPr>
          <p:cNvSpPr/>
          <p:nvPr/>
        </p:nvSpPr>
        <p:spPr>
          <a:xfrm>
            <a:off x="8242420" y="2825137"/>
            <a:ext cx="1413164" cy="807190"/>
          </a:xfrm>
          <a:prstGeom prst="rect">
            <a:avLst/>
          </a:prstGeom>
          <a:solidFill>
            <a:schemeClr val="bg1">
              <a:lumMod val="85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pt-BR" dirty="0">
                <a:solidFill>
                  <a:schemeClr val="tx1"/>
                </a:solidFill>
              </a:rPr>
              <a:t>Learning </a:t>
            </a:r>
            <a:r>
              <a:rPr lang="pt-BR" dirty="0" err="1">
                <a:solidFill>
                  <a:schemeClr val="tx1"/>
                </a:solidFill>
              </a:rPr>
              <a:t>Analytics</a:t>
            </a:r>
            <a:endParaRPr lang="pt-BR" dirty="0">
              <a:solidFill>
                <a:schemeClr val="tx1"/>
              </a:solidFill>
            </a:endParaRPr>
          </a:p>
        </p:txBody>
      </p:sp>
      <p:sp>
        <p:nvSpPr>
          <p:cNvPr id="19" name="Retângulo 18">
            <a:extLst>
              <a:ext uri="{FF2B5EF4-FFF2-40B4-BE49-F238E27FC236}">
                <a16:creationId xmlns:a16="http://schemas.microsoft.com/office/drawing/2014/main" id="{12A4B066-FF6A-492B-9003-E8A2DB147563}"/>
              </a:ext>
            </a:extLst>
          </p:cNvPr>
          <p:cNvSpPr/>
          <p:nvPr/>
        </p:nvSpPr>
        <p:spPr>
          <a:xfrm>
            <a:off x="3896629" y="2847439"/>
            <a:ext cx="1413164" cy="807190"/>
          </a:xfrm>
          <a:prstGeom prst="rect">
            <a:avLst/>
          </a:prstGeom>
          <a:solidFill>
            <a:schemeClr val="bg1">
              <a:lumMod val="85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pt-BR" dirty="0">
                <a:solidFill>
                  <a:schemeClr val="tx1"/>
                </a:solidFill>
              </a:rPr>
              <a:t>Engenharia de Software</a:t>
            </a:r>
          </a:p>
        </p:txBody>
      </p:sp>
      <p:sp>
        <p:nvSpPr>
          <p:cNvPr id="20" name="Retângulo 19">
            <a:extLst>
              <a:ext uri="{FF2B5EF4-FFF2-40B4-BE49-F238E27FC236}">
                <a16:creationId xmlns:a16="http://schemas.microsoft.com/office/drawing/2014/main" id="{F027F426-0FBD-4B46-B9CB-81AEA3B855C7}"/>
              </a:ext>
            </a:extLst>
          </p:cNvPr>
          <p:cNvSpPr/>
          <p:nvPr/>
        </p:nvSpPr>
        <p:spPr>
          <a:xfrm>
            <a:off x="6104598" y="2843722"/>
            <a:ext cx="1413164" cy="807190"/>
          </a:xfrm>
          <a:prstGeom prst="rect">
            <a:avLst/>
          </a:prstGeom>
          <a:solidFill>
            <a:schemeClr val="bg1">
              <a:lumMod val="85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pt-BR" dirty="0">
                <a:solidFill>
                  <a:schemeClr val="tx1"/>
                </a:solidFill>
              </a:rPr>
              <a:t>Banco de Dados</a:t>
            </a:r>
          </a:p>
        </p:txBody>
      </p:sp>
      <p:cxnSp>
        <p:nvCxnSpPr>
          <p:cNvPr id="21" name="Conector reto 20">
            <a:extLst>
              <a:ext uri="{FF2B5EF4-FFF2-40B4-BE49-F238E27FC236}">
                <a16:creationId xmlns:a16="http://schemas.microsoft.com/office/drawing/2014/main" id="{71CFCF3D-EA03-46C4-967D-21E38142B5AA}"/>
              </a:ext>
            </a:extLst>
          </p:cNvPr>
          <p:cNvCxnSpPr>
            <a:cxnSpLocks/>
          </p:cNvCxnSpPr>
          <p:nvPr/>
        </p:nvCxnSpPr>
        <p:spPr>
          <a:xfrm>
            <a:off x="257420" y="3734032"/>
            <a:ext cx="11677160" cy="0"/>
          </a:xfrm>
          <a:prstGeom prst="line">
            <a:avLst/>
          </a:prstGeom>
          <a:ln w="28575">
            <a:prstDash val="dash"/>
          </a:ln>
        </p:spPr>
        <p:style>
          <a:lnRef idx="1">
            <a:schemeClr val="dk1"/>
          </a:lnRef>
          <a:fillRef idx="0">
            <a:schemeClr val="dk1"/>
          </a:fillRef>
          <a:effectRef idx="0">
            <a:schemeClr val="dk1"/>
          </a:effectRef>
          <a:fontRef idx="minor">
            <a:schemeClr val="tx1"/>
          </a:fontRef>
        </p:style>
      </p:cxnSp>
      <p:sp>
        <p:nvSpPr>
          <p:cNvPr id="22" name="Espaço Reservado para Conteúdo 2">
            <a:extLst>
              <a:ext uri="{FF2B5EF4-FFF2-40B4-BE49-F238E27FC236}">
                <a16:creationId xmlns:a16="http://schemas.microsoft.com/office/drawing/2014/main" id="{E4E93EEB-DE67-47EB-8169-2708C45842A6}"/>
              </a:ext>
            </a:extLst>
          </p:cNvPr>
          <p:cNvSpPr txBox="1">
            <a:spLocks/>
          </p:cNvSpPr>
          <p:nvPr/>
        </p:nvSpPr>
        <p:spPr>
          <a:xfrm>
            <a:off x="501281" y="2921666"/>
            <a:ext cx="3321241" cy="6833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Font typeface="Arial" panose="020B0604020202020204" pitchFamily="34" charset="0"/>
              <a:buNone/>
            </a:pPr>
            <a:r>
              <a:rPr lang="pt-BR" dirty="0">
                <a:latin typeface="Arial" panose="020B0604020202020204" pitchFamily="34" charset="0"/>
                <a:cs typeface="Arial" panose="020B0604020202020204" pitchFamily="34" charset="0"/>
              </a:rPr>
              <a:t>Desenvolvimento</a:t>
            </a:r>
          </a:p>
        </p:txBody>
      </p:sp>
      <p:sp>
        <p:nvSpPr>
          <p:cNvPr id="23" name="Espaço Reservado para Conteúdo 2">
            <a:extLst>
              <a:ext uri="{FF2B5EF4-FFF2-40B4-BE49-F238E27FC236}">
                <a16:creationId xmlns:a16="http://schemas.microsoft.com/office/drawing/2014/main" id="{690D1128-0CF2-430E-B836-95B682F6C7CA}"/>
              </a:ext>
            </a:extLst>
          </p:cNvPr>
          <p:cNvSpPr txBox="1">
            <a:spLocks/>
          </p:cNvSpPr>
          <p:nvPr/>
        </p:nvSpPr>
        <p:spPr>
          <a:xfrm>
            <a:off x="575388" y="3979639"/>
            <a:ext cx="3321241" cy="6833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Font typeface="Arial" panose="020B0604020202020204" pitchFamily="34" charset="0"/>
              <a:buNone/>
            </a:pPr>
            <a:r>
              <a:rPr lang="pt-BR" dirty="0">
                <a:latin typeface="Arial" panose="020B0604020202020204" pitchFamily="34" charset="0"/>
                <a:cs typeface="Arial" panose="020B0604020202020204" pitchFamily="34" charset="0"/>
              </a:rPr>
              <a:t>Validação</a:t>
            </a:r>
          </a:p>
        </p:txBody>
      </p:sp>
      <p:sp>
        <p:nvSpPr>
          <p:cNvPr id="24" name="Espaço Reservado para Conteúdo 2">
            <a:extLst>
              <a:ext uri="{FF2B5EF4-FFF2-40B4-BE49-F238E27FC236}">
                <a16:creationId xmlns:a16="http://schemas.microsoft.com/office/drawing/2014/main" id="{CB46FE7A-7459-4E05-9868-062A1DCBD8AF}"/>
              </a:ext>
            </a:extLst>
          </p:cNvPr>
          <p:cNvSpPr txBox="1">
            <a:spLocks/>
          </p:cNvSpPr>
          <p:nvPr/>
        </p:nvSpPr>
        <p:spPr>
          <a:xfrm>
            <a:off x="575387" y="4888773"/>
            <a:ext cx="3321241" cy="6833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Font typeface="Arial" panose="020B0604020202020204" pitchFamily="34" charset="0"/>
              <a:buNone/>
            </a:pPr>
            <a:r>
              <a:rPr lang="pt-BR" dirty="0">
                <a:latin typeface="Arial" panose="020B0604020202020204" pitchFamily="34" charset="0"/>
                <a:cs typeface="Arial" panose="020B0604020202020204" pitchFamily="34" charset="0"/>
              </a:rPr>
              <a:t>Lançamento</a:t>
            </a:r>
          </a:p>
        </p:txBody>
      </p:sp>
      <p:sp>
        <p:nvSpPr>
          <p:cNvPr id="25" name="Retângulo 24">
            <a:extLst>
              <a:ext uri="{FF2B5EF4-FFF2-40B4-BE49-F238E27FC236}">
                <a16:creationId xmlns:a16="http://schemas.microsoft.com/office/drawing/2014/main" id="{3B816235-456E-45BD-A194-51DD3DD48728}"/>
              </a:ext>
            </a:extLst>
          </p:cNvPr>
          <p:cNvSpPr/>
          <p:nvPr/>
        </p:nvSpPr>
        <p:spPr>
          <a:xfrm>
            <a:off x="7226109" y="4859804"/>
            <a:ext cx="1413164" cy="807190"/>
          </a:xfrm>
          <a:prstGeom prst="rect">
            <a:avLst/>
          </a:prstGeom>
          <a:solidFill>
            <a:schemeClr val="bg1">
              <a:lumMod val="85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pt-BR" dirty="0">
                <a:solidFill>
                  <a:schemeClr val="tx1"/>
                </a:solidFill>
              </a:rPr>
              <a:t>GDD</a:t>
            </a:r>
          </a:p>
        </p:txBody>
      </p:sp>
      <p:sp>
        <p:nvSpPr>
          <p:cNvPr id="26" name="Retângulo 25">
            <a:extLst>
              <a:ext uri="{FF2B5EF4-FFF2-40B4-BE49-F238E27FC236}">
                <a16:creationId xmlns:a16="http://schemas.microsoft.com/office/drawing/2014/main" id="{54149BA9-9F46-4956-9EEE-AF2BD4D2A85B}"/>
              </a:ext>
            </a:extLst>
          </p:cNvPr>
          <p:cNvSpPr/>
          <p:nvPr/>
        </p:nvSpPr>
        <p:spPr>
          <a:xfrm>
            <a:off x="4969914" y="4866168"/>
            <a:ext cx="1413164" cy="807190"/>
          </a:xfrm>
          <a:prstGeom prst="rect">
            <a:avLst/>
          </a:prstGeom>
          <a:solidFill>
            <a:schemeClr val="bg1">
              <a:lumMod val="85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pt-BR" dirty="0">
                <a:solidFill>
                  <a:schemeClr val="tx1"/>
                </a:solidFill>
              </a:rPr>
              <a:t>Infância Segura</a:t>
            </a:r>
          </a:p>
        </p:txBody>
      </p:sp>
      <p:sp>
        <p:nvSpPr>
          <p:cNvPr id="27" name="Retângulo 26">
            <a:extLst>
              <a:ext uri="{FF2B5EF4-FFF2-40B4-BE49-F238E27FC236}">
                <a16:creationId xmlns:a16="http://schemas.microsoft.com/office/drawing/2014/main" id="{A237664A-0C7F-496C-B690-7183959EF5C7}"/>
              </a:ext>
            </a:extLst>
          </p:cNvPr>
          <p:cNvSpPr/>
          <p:nvPr/>
        </p:nvSpPr>
        <p:spPr>
          <a:xfrm>
            <a:off x="3896629" y="3889776"/>
            <a:ext cx="1413164" cy="807190"/>
          </a:xfrm>
          <a:prstGeom prst="rect">
            <a:avLst/>
          </a:prstGeom>
          <a:solidFill>
            <a:schemeClr val="bg1">
              <a:lumMod val="85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pt-BR" sz="1700" dirty="0">
                <a:solidFill>
                  <a:schemeClr val="tx1"/>
                </a:solidFill>
              </a:rPr>
              <a:t>Questionários</a:t>
            </a:r>
          </a:p>
        </p:txBody>
      </p:sp>
      <p:sp>
        <p:nvSpPr>
          <p:cNvPr id="28" name="Retângulo 27">
            <a:extLst>
              <a:ext uri="{FF2B5EF4-FFF2-40B4-BE49-F238E27FC236}">
                <a16:creationId xmlns:a16="http://schemas.microsoft.com/office/drawing/2014/main" id="{CFC9C7D5-0F8C-44ED-ADDC-DFDB910B3930}"/>
              </a:ext>
            </a:extLst>
          </p:cNvPr>
          <p:cNvSpPr/>
          <p:nvPr/>
        </p:nvSpPr>
        <p:spPr>
          <a:xfrm>
            <a:off x="6101518" y="3897501"/>
            <a:ext cx="1413164" cy="807190"/>
          </a:xfrm>
          <a:prstGeom prst="rect">
            <a:avLst/>
          </a:prstGeom>
          <a:solidFill>
            <a:schemeClr val="bg1">
              <a:lumMod val="85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pt-BR" dirty="0">
                <a:solidFill>
                  <a:schemeClr val="tx1"/>
                </a:solidFill>
              </a:rPr>
              <a:t>Entrevistas</a:t>
            </a:r>
          </a:p>
        </p:txBody>
      </p:sp>
      <p:sp>
        <p:nvSpPr>
          <p:cNvPr id="29" name="Retângulo 28">
            <a:extLst>
              <a:ext uri="{FF2B5EF4-FFF2-40B4-BE49-F238E27FC236}">
                <a16:creationId xmlns:a16="http://schemas.microsoft.com/office/drawing/2014/main" id="{D0918BF5-9683-488E-AD26-6AB37607B017}"/>
              </a:ext>
            </a:extLst>
          </p:cNvPr>
          <p:cNvSpPr/>
          <p:nvPr/>
        </p:nvSpPr>
        <p:spPr>
          <a:xfrm>
            <a:off x="8222709" y="3888818"/>
            <a:ext cx="1413164" cy="807190"/>
          </a:xfrm>
          <a:prstGeom prst="rect">
            <a:avLst/>
          </a:prstGeom>
          <a:solidFill>
            <a:schemeClr val="bg1">
              <a:lumMod val="85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pt-BR" sz="1700" dirty="0">
                <a:solidFill>
                  <a:schemeClr val="tx1"/>
                </a:solidFill>
              </a:rPr>
              <a:t>Experimentos</a:t>
            </a:r>
          </a:p>
        </p:txBody>
      </p:sp>
      <p:cxnSp>
        <p:nvCxnSpPr>
          <p:cNvPr id="38" name="Conector reto 37">
            <a:extLst>
              <a:ext uri="{FF2B5EF4-FFF2-40B4-BE49-F238E27FC236}">
                <a16:creationId xmlns:a16="http://schemas.microsoft.com/office/drawing/2014/main" id="{7CEB2854-FD13-4719-AF51-71A537509F04}"/>
              </a:ext>
            </a:extLst>
          </p:cNvPr>
          <p:cNvCxnSpPr>
            <a:cxnSpLocks/>
          </p:cNvCxnSpPr>
          <p:nvPr/>
        </p:nvCxnSpPr>
        <p:spPr>
          <a:xfrm>
            <a:off x="257420" y="4787819"/>
            <a:ext cx="11677160" cy="0"/>
          </a:xfrm>
          <a:prstGeom prst="line">
            <a:avLst/>
          </a:prstGeom>
          <a:ln w="28575">
            <a:prstDash val="dash"/>
          </a:ln>
        </p:spPr>
        <p:style>
          <a:lnRef idx="1">
            <a:schemeClr val="dk1"/>
          </a:lnRef>
          <a:fillRef idx="0">
            <a:schemeClr val="dk1"/>
          </a:fillRef>
          <a:effectRef idx="0">
            <a:schemeClr val="dk1"/>
          </a:effectRef>
          <a:fontRef idx="minor">
            <a:schemeClr val="tx1"/>
          </a:fontRef>
        </p:style>
      </p:cxnSp>
      <p:sp>
        <p:nvSpPr>
          <p:cNvPr id="44" name="Seta: para a Direita 43">
            <a:extLst>
              <a:ext uri="{FF2B5EF4-FFF2-40B4-BE49-F238E27FC236}">
                <a16:creationId xmlns:a16="http://schemas.microsoft.com/office/drawing/2014/main" id="{5457B740-1C28-43C6-AD0C-4A1D14C77DCF}"/>
              </a:ext>
            </a:extLst>
          </p:cNvPr>
          <p:cNvSpPr/>
          <p:nvPr/>
        </p:nvSpPr>
        <p:spPr>
          <a:xfrm rot="5400000">
            <a:off x="8811955" y="3261772"/>
            <a:ext cx="3926832" cy="864476"/>
          </a:xfrm>
          <a:prstGeom prst="rightArrow">
            <a:avLst>
              <a:gd name="adj1" fmla="val 35576"/>
              <a:gd name="adj2" fmla="val 87829"/>
            </a:avLst>
          </a:prstGeom>
          <a:gradFill>
            <a:gsLst>
              <a:gs pos="0">
                <a:schemeClr val="accent1">
                  <a:lumMod val="5000"/>
                  <a:lumOff val="95000"/>
                </a:schemeClr>
              </a:gs>
              <a:gs pos="88000">
                <a:schemeClr val="tx1"/>
              </a:gs>
            </a:gsLst>
            <a:lin ang="2400000" scaled="0"/>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BR"/>
          </a:p>
        </p:txBody>
      </p:sp>
    </p:spTree>
    <p:custDataLst>
      <p:tags r:id="rId1"/>
    </p:custDataLst>
    <p:extLst>
      <p:ext uri="{BB962C8B-B14F-4D97-AF65-F5344CB8AC3E}">
        <p14:creationId xmlns:p14="http://schemas.microsoft.com/office/powerpoint/2010/main" val="7388336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29"/>
            <a:ext cx="11677160" cy="399864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Tecnologia Educacional: LA</a:t>
            </a:r>
            <a:endParaRPr lang="pt-BR" b="1" dirty="0">
              <a:effectLst>
                <a:outerShdw blurRad="38100" dist="38100" dir="2700000" algn="tl">
                  <a:srgbClr val="000000">
                    <a:alpha val="43137"/>
                  </a:srgbClr>
                </a:outerShdw>
              </a:effectLst>
            </a:endParaRPr>
          </a:p>
        </p:txBody>
      </p:sp>
      <p:sp>
        <p:nvSpPr>
          <p:cNvPr id="3" name="Espaço Reservado para Conteúdo 2">
            <a:extLst>
              <a:ext uri="{FF2B5EF4-FFF2-40B4-BE49-F238E27FC236}">
                <a16:creationId xmlns:a16="http://schemas.microsoft.com/office/drawing/2014/main" id="{D79C589C-8BAE-4ACC-AA99-C821A0A50F86}"/>
              </a:ext>
            </a:extLst>
          </p:cNvPr>
          <p:cNvSpPr>
            <a:spLocks noGrp="1"/>
          </p:cNvSpPr>
          <p:nvPr>
            <p:ph idx="1"/>
          </p:nvPr>
        </p:nvSpPr>
        <p:spPr>
          <a:xfrm>
            <a:off x="838200" y="1825625"/>
            <a:ext cx="10591800" cy="4351338"/>
          </a:xfrm>
        </p:spPr>
        <p:txBody>
          <a:bodyPr/>
          <a:lstStyle/>
          <a:p>
            <a:pPr marL="0" indent="0" algn="just">
              <a:lnSpc>
                <a:spcPct val="120000"/>
              </a:lnSpc>
              <a:buNone/>
            </a:pPr>
            <a:r>
              <a:rPr lang="pt-BR" dirty="0">
                <a:latin typeface="Arial" panose="020B0604020202020204" pitchFamily="34" charset="0"/>
                <a:cs typeface="Arial" panose="020B0604020202020204" pitchFamily="34" charset="0"/>
              </a:rPr>
              <a:t>Principais ações:</a:t>
            </a:r>
          </a:p>
          <a:p>
            <a:pPr algn="just">
              <a:lnSpc>
                <a:spcPct val="100000"/>
              </a:lnSpc>
            </a:pPr>
            <a:r>
              <a:rPr lang="pt-BR" dirty="0">
                <a:latin typeface="Arial" panose="020B0604020202020204" pitchFamily="34" charset="0"/>
                <a:cs typeface="Arial" panose="020B0604020202020204" pitchFamily="34" charset="0"/>
              </a:rPr>
              <a:t>Gerenciar turmas </a:t>
            </a:r>
          </a:p>
          <a:p>
            <a:pPr algn="just">
              <a:lnSpc>
                <a:spcPct val="100000"/>
              </a:lnSpc>
            </a:pPr>
            <a:r>
              <a:rPr lang="pt-BR" dirty="0">
                <a:latin typeface="Arial" panose="020B0604020202020204" pitchFamily="34" charset="0"/>
                <a:cs typeface="Arial" panose="020B0604020202020204" pitchFamily="34" charset="0"/>
              </a:rPr>
              <a:t>Gerenciar alunos </a:t>
            </a:r>
          </a:p>
          <a:p>
            <a:pPr algn="just">
              <a:lnSpc>
                <a:spcPct val="100000"/>
              </a:lnSpc>
            </a:pPr>
            <a:r>
              <a:rPr lang="pt-BR" dirty="0">
                <a:latin typeface="Arial" panose="020B0604020202020204" pitchFamily="34" charset="0"/>
                <a:cs typeface="Arial" panose="020B0604020202020204" pitchFamily="34" charset="0"/>
              </a:rPr>
              <a:t>Personalizar a aplicação </a:t>
            </a:r>
          </a:p>
          <a:p>
            <a:pPr algn="just">
              <a:lnSpc>
                <a:spcPct val="100000"/>
              </a:lnSpc>
            </a:pPr>
            <a:r>
              <a:rPr lang="pt-BR" dirty="0">
                <a:latin typeface="Arial" panose="020B0604020202020204" pitchFamily="34" charset="0"/>
                <a:cs typeface="Arial" panose="020B0604020202020204" pitchFamily="34" charset="0"/>
              </a:rPr>
              <a:t>Acessar materiais de apoio </a:t>
            </a:r>
          </a:p>
          <a:p>
            <a:pPr algn="just">
              <a:lnSpc>
                <a:spcPct val="100000"/>
              </a:lnSpc>
            </a:pPr>
            <a:r>
              <a:rPr lang="pt-BR" dirty="0">
                <a:latin typeface="Arial" panose="020B0604020202020204" pitchFamily="34" charset="0"/>
                <a:cs typeface="Arial" panose="020B0604020202020204" pitchFamily="34" charset="0"/>
              </a:rPr>
              <a:t>Submeter sugestões</a:t>
            </a: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pic>
        <p:nvPicPr>
          <p:cNvPr id="14" name="Imagem 13">
            <a:extLst>
              <a:ext uri="{FF2B5EF4-FFF2-40B4-BE49-F238E27FC236}">
                <a16:creationId xmlns:a16="http://schemas.microsoft.com/office/drawing/2014/main" id="{D14547B0-42ED-4C88-9545-8E29DE2D395D}"/>
              </a:ext>
            </a:extLst>
          </p:cNvPr>
          <p:cNvPicPr>
            <a:picLocks noChangeAspect="1"/>
          </p:cNvPicPr>
          <p:nvPr/>
        </p:nvPicPr>
        <p:blipFill>
          <a:blip r:embed="rId7"/>
          <a:stretch>
            <a:fillRect/>
          </a:stretch>
        </p:blipFill>
        <p:spPr>
          <a:xfrm>
            <a:off x="7157070" y="1873477"/>
            <a:ext cx="4067658" cy="3515009"/>
          </a:xfrm>
          <a:prstGeom prst="rect">
            <a:avLst/>
          </a:prstGeom>
        </p:spPr>
      </p:pic>
    </p:spTree>
    <p:extLst>
      <p:ext uri="{BB962C8B-B14F-4D97-AF65-F5344CB8AC3E}">
        <p14:creationId xmlns:p14="http://schemas.microsoft.com/office/powerpoint/2010/main" val="7443716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29"/>
            <a:ext cx="11677160" cy="40548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Tecnologia Educacional</a:t>
            </a:r>
            <a:endParaRPr lang="pt-BR" b="1" dirty="0">
              <a:effectLst>
                <a:outerShdw blurRad="38100" dist="38100" dir="2700000" algn="tl">
                  <a:srgbClr val="000000">
                    <a:alpha val="43137"/>
                  </a:srgbClr>
                </a:outerShdw>
              </a:effectLst>
            </a:endParaRP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pic>
        <p:nvPicPr>
          <p:cNvPr id="15" name="Imagem 14" descr="Uma imagem contendo pessoa, computador, interior, equipamentos eletrônicos&#10;&#10;Descrição gerada automaticamente">
            <a:extLst>
              <a:ext uri="{FF2B5EF4-FFF2-40B4-BE49-F238E27FC236}">
                <a16:creationId xmlns:a16="http://schemas.microsoft.com/office/drawing/2014/main" id="{103A412B-3F0E-4451-A93D-97BA4810C419}"/>
              </a:ext>
            </a:extLst>
          </p:cNvPr>
          <p:cNvPicPr>
            <a:picLocks noChangeAspect="1"/>
          </p:cNvPicPr>
          <p:nvPr/>
        </p:nvPicPr>
        <p:blipFill rotWithShape="1">
          <a:blip r:embed="rId7">
            <a:extLst>
              <a:ext uri="{28A0092B-C50C-407E-A947-70E740481C1C}">
                <a14:useLocalDpi xmlns:a14="http://schemas.microsoft.com/office/drawing/2010/main" val="0"/>
              </a:ext>
            </a:extLst>
          </a:blip>
          <a:srcRect b="2982"/>
          <a:stretch/>
        </p:blipFill>
        <p:spPr>
          <a:xfrm>
            <a:off x="1645594" y="2322177"/>
            <a:ext cx="3739695" cy="2867310"/>
          </a:xfrm>
          <a:prstGeom prst="rect">
            <a:avLst/>
          </a:prstGeom>
        </p:spPr>
      </p:pic>
      <p:pic>
        <p:nvPicPr>
          <p:cNvPr id="16" name="Imagem 15" descr="Uma imagem contendo pessoa, computador, equipamentos eletrônicos, interior&#10;&#10;Descrição gerada automaticamente">
            <a:extLst>
              <a:ext uri="{FF2B5EF4-FFF2-40B4-BE49-F238E27FC236}">
                <a16:creationId xmlns:a16="http://schemas.microsoft.com/office/drawing/2014/main" id="{AC52899E-4555-4A5E-AA16-518FBE9DEBB9}"/>
              </a:ext>
            </a:extLst>
          </p:cNvPr>
          <p:cNvPicPr>
            <a:picLocks noChangeAspect="1"/>
          </p:cNvPicPr>
          <p:nvPr/>
        </p:nvPicPr>
        <p:blipFill rotWithShape="1">
          <a:blip r:embed="rId8">
            <a:extLst>
              <a:ext uri="{28A0092B-C50C-407E-A947-70E740481C1C}">
                <a14:useLocalDpi xmlns:a14="http://schemas.microsoft.com/office/drawing/2010/main" val="0"/>
              </a:ext>
            </a:extLst>
          </a:blip>
          <a:srcRect l="12635" t="549" r="5128"/>
          <a:stretch/>
        </p:blipFill>
        <p:spPr>
          <a:xfrm>
            <a:off x="6806711" y="2311161"/>
            <a:ext cx="3739695" cy="2867310"/>
          </a:xfrm>
          <a:prstGeom prst="rect">
            <a:avLst/>
          </a:prstGeom>
        </p:spPr>
      </p:pic>
      <p:pic>
        <p:nvPicPr>
          <p:cNvPr id="3" name="Imagem 2">
            <a:extLst>
              <a:ext uri="{FF2B5EF4-FFF2-40B4-BE49-F238E27FC236}">
                <a16:creationId xmlns:a16="http://schemas.microsoft.com/office/drawing/2014/main" id="{36993160-3545-4F34-AE2E-3448EB1D2B08}"/>
              </a:ext>
            </a:extLst>
          </p:cNvPr>
          <p:cNvPicPr>
            <a:picLocks noChangeAspect="1"/>
          </p:cNvPicPr>
          <p:nvPr/>
        </p:nvPicPr>
        <p:blipFill>
          <a:blip r:embed="rId9"/>
          <a:stretch>
            <a:fillRect/>
          </a:stretch>
        </p:blipFill>
        <p:spPr>
          <a:xfrm>
            <a:off x="6331928" y="2557151"/>
            <a:ext cx="5458400" cy="2366026"/>
          </a:xfrm>
          <a:prstGeom prst="rect">
            <a:avLst/>
          </a:prstGeom>
        </p:spPr>
      </p:pic>
      <p:pic>
        <p:nvPicPr>
          <p:cNvPr id="6" name="Imagem 5">
            <a:extLst>
              <a:ext uri="{FF2B5EF4-FFF2-40B4-BE49-F238E27FC236}">
                <a16:creationId xmlns:a16="http://schemas.microsoft.com/office/drawing/2014/main" id="{236A4708-4B3C-4E22-A0F6-201D3ACFAA89}"/>
              </a:ext>
            </a:extLst>
          </p:cNvPr>
          <p:cNvPicPr>
            <a:picLocks noChangeAspect="1"/>
          </p:cNvPicPr>
          <p:nvPr/>
        </p:nvPicPr>
        <p:blipFill>
          <a:blip r:embed="rId10"/>
          <a:stretch>
            <a:fillRect/>
          </a:stretch>
        </p:blipFill>
        <p:spPr>
          <a:xfrm>
            <a:off x="637600" y="2538522"/>
            <a:ext cx="5458400" cy="2341888"/>
          </a:xfrm>
          <a:prstGeom prst="rect">
            <a:avLst/>
          </a:prstGeom>
        </p:spPr>
      </p:pic>
      <p:pic>
        <p:nvPicPr>
          <p:cNvPr id="9" name="Imagem 8">
            <a:extLst>
              <a:ext uri="{FF2B5EF4-FFF2-40B4-BE49-F238E27FC236}">
                <a16:creationId xmlns:a16="http://schemas.microsoft.com/office/drawing/2014/main" id="{9803B6EE-990F-44E4-B639-7738270FB7C9}"/>
              </a:ext>
            </a:extLst>
          </p:cNvPr>
          <p:cNvPicPr>
            <a:picLocks noChangeAspect="1"/>
          </p:cNvPicPr>
          <p:nvPr/>
        </p:nvPicPr>
        <p:blipFill>
          <a:blip r:embed="rId11"/>
          <a:stretch>
            <a:fillRect/>
          </a:stretch>
        </p:blipFill>
        <p:spPr>
          <a:xfrm>
            <a:off x="2791652" y="1842561"/>
            <a:ext cx="6752948" cy="3795205"/>
          </a:xfrm>
          <a:prstGeom prst="rect">
            <a:avLst/>
          </a:prstGeom>
        </p:spPr>
      </p:pic>
      <p:pic>
        <p:nvPicPr>
          <p:cNvPr id="18" name="Imagem 17">
            <a:extLst>
              <a:ext uri="{FF2B5EF4-FFF2-40B4-BE49-F238E27FC236}">
                <a16:creationId xmlns:a16="http://schemas.microsoft.com/office/drawing/2014/main" id="{B154745F-1083-4713-BBD9-52E3F24DC383}"/>
              </a:ext>
            </a:extLst>
          </p:cNvPr>
          <p:cNvPicPr>
            <a:picLocks noChangeAspect="1"/>
          </p:cNvPicPr>
          <p:nvPr/>
        </p:nvPicPr>
        <p:blipFill>
          <a:blip r:embed="rId12"/>
          <a:stretch>
            <a:fillRect/>
          </a:stretch>
        </p:blipFill>
        <p:spPr>
          <a:xfrm>
            <a:off x="4912431" y="1823280"/>
            <a:ext cx="2838993" cy="3814486"/>
          </a:xfrm>
          <a:prstGeom prst="rect">
            <a:avLst/>
          </a:prstGeom>
          <a:ln w="3175" cap="sq">
            <a:solidFill>
              <a:srgbClr val="000000"/>
            </a:solidFill>
            <a:miter lim="800000"/>
          </a:ln>
          <a:effectLst>
            <a:outerShdw blurRad="57150" dist="50800" dir="2700000" algn="tl" rotWithShape="0">
              <a:srgbClr val="000000">
                <a:alpha val="40000"/>
              </a:srgbClr>
            </a:outerShdw>
          </a:effectLst>
        </p:spPr>
      </p:pic>
      <p:pic>
        <p:nvPicPr>
          <p:cNvPr id="17" name="Imagem 16">
            <a:extLst>
              <a:ext uri="{FF2B5EF4-FFF2-40B4-BE49-F238E27FC236}">
                <a16:creationId xmlns:a16="http://schemas.microsoft.com/office/drawing/2014/main" id="{8065EAB9-CFEC-4B0D-B0EE-DF3CE71D2C6D}"/>
              </a:ext>
            </a:extLst>
          </p:cNvPr>
          <p:cNvPicPr>
            <a:picLocks noChangeAspect="1"/>
          </p:cNvPicPr>
          <p:nvPr/>
        </p:nvPicPr>
        <p:blipFill>
          <a:blip r:embed="rId13"/>
          <a:stretch>
            <a:fillRect/>
          </a:stretch>
        </p:blipFill>
        <p:spPr>
          <a:xfrm>
            <a:off x="3036598" y="1853121"/>
            <a:ext cx="6580128" cy="3634609"/>
          </a:xfrm>
          <a:prstGeom prst="rect">
            <a:avLst/>
          </a:prstGeom>
          <a:ln w="3175"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000784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15"/>
                                        </p:tgtEl>
                                      </p:cBhvr>
                                    </p:animEffect>
                                    <p:set>
                                      <p:cBhvr>
                                        <p:cTn id="15" dur="1" fill="hold">
                                          <p:stCondLst>
                                            <p:cond delay="499"/>
                                          </p:stCondLst>
                                        </p:cTn>
                                        <p:tgtEl>
                                          <p:spTgt spid="15"/>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500"/>
                                        <p:tgtEl>
                                          <p:spTgt spid="16"/>
                                        </p:tgtEl>
                                      </p:cBhvr>
                                    </p:animEffect>
                                    <p:set>
                                      <p:cBhvr>
                                        <p:cTn id="18" dur="1" fill="hold">
                                          <p:stCondLst>
                                            <p:cond delay="499"/>
                                          </p:stCondLst>
                                        </p:cTn>
                                        <p:tgtEl>
                                          <p:spTgt spid="16"/>
                                        </p:tgtEl>
                                        <p:attrNameLst>
                                          <p:attrName>style.visibility</p:attrName>
                                        </p:attrNameLst>
                                      </p:cBhvr>
                                      <p:to>
                                        <p:strVal val="hidden"/>
                                      </p:to>
                                    </p:set>
                                  </p:childTnLst>
                                </p:cTn>
                              </p:par>
                              <p:par>
                                <p:cTn id="19" presetID="10"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10" presetClass="entr" presetSubtype="0"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3"/>
                                        </p:tgtEl>
                                      </p:cBhvr>
                                    </p:animEffect>
                                    <p:set>
                                      <p:cBhvr>
                                        <p:cTn id="29" dur="1" fill="hold">
                                          <p:stCondLst>
                                            <p:cond delay="499"/>
                                          </p:stCondLst>
                                        </p:cTn>
                                        <p:tgtEl>
                                          <p:spTgt spid="3"/>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6"/>
                                        </p:tgtEl>
                                      </p:cBhvr>
                                    </p:animEffect>
                                    <p:set>
                                      <p:cBhvr>
                                        <p:cTn id="32" dur="1" fill="hold">
                                          <p:stCondLst>
                                            <p:cond delay="499"/>
                                          </p:stCondLst>
                                        </p:cTn>
                                        <p:tgtEl>
                                          <p:spTgt spid="6"/>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nodeType="clickEffect">
                                  <p:stCondLst>
                                    <p:cond delay="0"/>
                                  </p:stCondLst>
                                  <p:childTnLst>
                                    <p:animEffect transition="out" filter="fade">
                                      <p:cBhvr>
                                        <p:cTn id="39" dur="500"/>
                                        <p:tgtEl>
                                          <p:spTgt spid="9"/>
                                        </p:tgtEl>
                                      </p:cBhvr>
                                    </p:animEffect>
                                    <p:set>
                                      <p:cBhvr>
                                        <p:cTn id="40" dur="1" fill="hold">
                                          <p:stCondLst>
                                            <p:cond delay="499"/>
                                          </p:stCondLst>
                                        </p:cTn>
                                        <p:tgtEl>
                                          <p:spTgt spid="9"/>
                                        </p:tgtEl>
                                        <p:attrNameLst>
                                          <p:attrName>style.visibility</p:attrName>
                                        </p:attrNameLst>
                                      </p:cBhvr>
                                      <p:to>
                                        <p:strVal val="hidden"/>
                                      </p:to>
                                    </p:set>
                                  </p:childTnLst>
                                </p:cTn>
                              </p:par>
                              <p:par>
                                <p:cTn id="41" presetID="10" presetClass="entr" presetSubtype="0" fill="hold" nodeType="with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fade">
                                      <p:cBhvr>
                                        <p:cTn id="43" dur="500"/>
                                        <p:tgtEl>
                                          <p:spTgt spid="1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18"/>
                                        </p:tgtEl>
                                      </p:cBhvr>
                                    </p:animEffect>
                                    <p:set>
                                      <p:cBhvr>
                                        <p:cTn id="48" dur="1" fill="hold">
                                          <p:stCondLst>
                                            <p:cond delay="499"/>
                                          </p:stCondLst>
                                        </p:cTn>
                                        <p:tgtEl>
                                          <p:spTgt spid="18"/>
                                        </p:tgtEl>
                                        <p:attrNameLst>
                                          <p:attrName>style.visibility</p:attrName>
                                        </p:attrNameLst>
                                      </p:cBhvr>
                                      <p:to>
                                        <p:strVal val="hidden"/>
                                      </p:to>
                                    </p:set>
                                  </p:childTnLst>
                                </p:cTn>
                              </p:par>
                              <p:par>
                                <p:cTn id="49" presetID="10" presetClass="entr" presetSubtype="0" fill="hold" nodeType="with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fade">
                                      <p:cBhvr>
                                        <p:cTn id="5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30"/>
            <a:ext cx="11677160" cy="406189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Sumário</a:t>
            </a:r>
          </a:p>
        </p:txBody>
      </p:sp>
      <p:sp>
        <p:nvSpPr>
          <p:cNvPr id="3" name="Espaço Reservado para Conteúdo 2">
            <a:extLst>
              <a:ext uri="{FF2B5EF4-FFF2-40B4-BE49-F238E27FC236}">
                <a16:creationId xmlns:a16="http://schemas.microsoft.com/office/drawing/2014/main" id="{D79C589C-8BAE-4ACC-AA99-C821A0A50F86}"/>
              </a:ext>
            </a:extLst>
          </p:cNvPr>
          <p:cNvSpPr>
            <a:spLocks noGrp="1"/>
          </p:cNvSpPr>
          <p:nvPr>
            <p:ph idx="1"/>
          </p:nvPr>
        </p:nvSpPr>
        <p:spPr>
          <a:xfrm>
            <a:off x="838200" y="1680150"/>
            <a:ext cx="10591800" cy="4101562"/>
          </a:xfrm>
        </p:spPr>
        <p:txBody>
          <a:bodyPr>
            <a:normAutofit lnSpcReduction="10000"/>
          </a:bodyPr>
          <a:lstStyle/>
          <a:p>
            <a:pPr algn="just">
              <a:lnSpc>
                <a:spcPct val="120000"/>
              </a:lnSpc>
            </a:pPr>
            <a:r>
              <a:rPr lang="pt-BR" dirty="0">
                <a:latin typeface="Arial" panose="020B0604020202020204" pitchFamily="34" charset="0"/>
                <a:cs typeface="Arial" panose="020B0604020202020204" pitchFamily="34" charset="0"/>
              </a:rPr>
              <a:t>Problema da Violência Sexual</a:t>
            </a:r>
          </a:p>
          <a:p>
            <a:pPr lvl="1" algn="just">
              <a:lnSpc>
                <a:spcPct val="120000"/>
              </a:lnSpc>
            </a:pPr>
            <a:r>
              <a:rPr lang="pt-BR" dirty="0">
                <a:latin typeface="Arial" panose="020B0604020202020204" pitchFamily="34" charset="0"/>
                <a:cs typeface="Arial" panose="020B0604020202020204" pitchFamily="34" charset="0"/>
              </a:rPr>
              <a:t>Gravidade</a:t>
            </a:r>
          </a:p>
          <a:p>
            <a:pPr lvl="1" algn="just">
              <a:lnSpc>
                <a:spcPct val="120000"/>
              </a:lnSpc>
            </a:pPr>
            <a:r>
              <a:rPr lang="pt-BR" dirty="0">
                <a:latin typeface="Arial" panose="020B0604020202020204" pitchFamily="34" charset="0"/>
                <a:cs typeface="Arial" panose="020B0604020202020204" pitchFamily="34" charset="0"/>
              </a:rPr>
              <a:t>Causa</a:t>
            </a:r>
          </a:p>
          <a:p>
            <a:pPr lvl="1" algn="just">
              <a:lnSpc>
                <a:spcPct val="120000"/>
              </a:lnSpc>
            </a:pPr>
            <a:r>
              <a:rPr lang="pt-BR" dirty="0">
                <a:latin typeface="Arial" panose="020B0604020202020204" pitchFamily="34" charset="0"/>
                <a:cs typeface="Arial" panose="020B0604020202020204" pitchFamily="34" charset="0"/>
              </a:rPr>
              <a:t>Soluções</a:t>
            </a:r>
          </a:p>
          <a:p>
            <a:pPr algn="just">
              <a:lnSpc>
                <a:spcPct val="120000"/>
              </a:lnSpc>
            </a:pPr>
            <a:r>
              <a:rPr lang="pt-BR" dirty="0">
                <a:latin typeface="Arial" panose="020B0604020202020204" pitchFamily="34" charset="0"/>
                <a:cs typeface="Arial" panose="020B0604020202020204" pitchFamily="34" charset="0"/>
              </a:rPr>
              <a:t>Jogo Sério</a:t>
            </a:r>
          </a:p>
          <a:p>
            <a:pPr lvl="1" algn="just">
              <a:lnSpc>
                <a:spcPct val="120000"/>
              </a:lnSpc>
            </a:pPr>
            <a:r>
              <a:rPr lang="pt-BR" dirty="0">
                <a:latin typeface="Arial" panose="020B0604020202020204" pitchFamily="34" charset="0"/>
                <a:cs typeface="Arial" panose="020B0604020202020204" pitchFamily="34" charset="0"/>
              </a:rPr>
              <a:t>Desenvolvimento</a:t>
            </a:r>
          </a:p>
          <a:p>
            <a:pPr lvl="1" algn="just">
              <a:lnSpc>
                <a:spcPct val="120000"/>
              </a:lnSpc>
            </a:pPr>
            <a:r>
              <a:rPr lang="pt-BR" dirty="0">
                <a:latin typeface="Arial" panose="020B0604020202020204" pitchFamily="34" charset="0"/>
                <a:cs typeface="Arial" panose="020B0604020202020204" pitchFamily="34" charset="0"/>
              </a:rPr>
              <a:t>Ensinamentos</a:t>
            </a:r>
          </a:p>
          <a:p>
            <a:pPr algn="just">
              <a:lnSpc>
                <a:spcPct val="120000"/>
              </a:lnSpc>
            </a:pPr>
            <a:r>
              <a:rPr lang="pt-BR" dirty="0">
                <a:latin typeface="Arial" panose="020B0604020202020204" pitchFamily="34" charset="0"/>
                <a:cs typeface="Arial" panose="020B0604020202020204" pitchFamily="34" charset="0"/>
              </a:rPr>
              <a:t>Conclusão</a:t>
            </a:r>
          </a:p>
          <a:p>
            <a:pPr lvl="1" algn="just">
              <a:lnSpc>
                <a:spcPct val="120000"/>
              </a:lnSpc>
            </a:pPr>
            <a:endParaRPr lang="pt-BR" dirty="0">
              <a:latin typeface="Arial" panose="020B0604020202020204" pitchFamily="34" charset="0"/>
              <a:cs typeface="Arial" panose="020B0604020202020204" pitchFamily="34" charset="0"/>
            </a:endParaRP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2/17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spTree>
    <p:extLst>
      <p:ext uri="{BB962C8B-B14F-4D97-AF65-F5344CB8AC3E}">
        <p14:creationId xmlns:p14="http://schemas.microsoft.com/office/powerpoint/2010/main" val="19904047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527464"/>
            <a:ext cx="11677160" cy="2743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16/17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sp>
        <p:nvSpPr>
          <p:cNvPr id="15" name="CaixaDeTexto 14">
            <a:extLst>
              <a:ext uri="{FF2B5EF4-FFF2-40B4-BE49-F238E27FC236}">
                <a16:creationId xmlns:a16="http://schemas.microsoft.com/office/drawing/2014/main" id="{B265F57B-0B14-4202-B10A-925E819511A4}"/>
              </a:ext>
            </a:extLst>
          </p:cNvPr>
          <p:cNvSpPr txBox="1"/>
          <p:nvPr/>
        </p:nvSpPr>
        <p:spPr>
          <a:xfrm>
            <a:off x="285917" y="1744520"/>
            <a:ext cx="11920238" cy="1015663"/>
          </a:xfrm>
          <a:prstGeom prst="rect">
            <a:avLst/>
          </a:prstGeom>
          <a:noFill/>
        </p:spPr>
        <p:txBody>
          <a:bodyPr wrap="square" rtlCol="0">
            <a:spAutoFit/>
          </a:bodyPr>
          <a:lstStyle/>
          <a:p>
            <a:pPr algn="ctr"/>
            <a:r>
              <a:rPr lang="pt-BR" sz="6000" dirty="0">
                <a:latin typeface="Candara" panose="020E0502030303020204" pitchFamily="34" charset="0"/>
                <a:cs typeface="Arial" panose="020B0604020202020204" pitchFamily="34" charset="0"/>
              </a:rPr>
              <a:t>“                                                              ” </a:t>
            </a:r>
          </a:p>
        </p:txBody>
      </p:sp>
      <p:sp>
        <p:nvSpPr>
          <p:cNvPr id="3" name="Espaço Reservado para Conteúdo 2">
            <a:extLst>
              <a:ext uri="{FF2B5EF4-FFF2-40B4-BE49-F238E27FC236}">
                <a16:creationId xmlns:a16="http://schemas.microsoft.com/office/drawing/2014/main" id="{D79C589C-8BAE-4ACC-AA99-C821A0A50F86}"/>
              </a:ext>
            </a:extLst>
          </p:cNvPr>
          <p:cNvSpPr>
            <a:spLocks noGrp="1"/>
          </p:cNvSpPr>
          <p:nvPr>
            <p:ph idx="1"/>
          </p:nvPr>
        </p:nvSpPr>
        <p:spPr>
          <a:xfrm>
            <a:off x="950136" y="1885495"/>
            <a:ext cx="10136964" cy="1320282"/>
          </a:xfrm>
        </p:spPr>
        <p:txBody>
          <a:bodyPr>
            <a:normAutofit fontScale="92500" lnSpcReduction="10000"/>
          </a:bodyPr>
          <a:lstStyle/>
          <a:p>
            <a:pPr marL="0" indent="0" algn="ctr">
              <a:lnSpc>
                <a:spcPct val="120000"/>
              </a:lnSpc>
              <a:buNone/>
            </a:pPr>
            <a:r>
              <a:rPr lang="pt-BR" sz="4000" b="1" dirty="0">
                <a:latin typeface="Arial" panose="020B0604020202020204" pitchFamily="34" charset="0"/>
                <a:cs typeface="Arial" panose="020B0604020202020204" pitchFamily="34" charset="0"/>
              </a:rPr>
              <a:t>O que se faz agora com as crianças é o que elas farão depois com a sociedade</a:t>
            </a:r>
          </a:p>
        </p:txBody>
      </p:sp>
      <p:sp>
        <p:nvSpPr>
          <p:cNvPr id="2" name="Retângulo 1">
            <a:extLst>
              <a:ext uri="{FF2B5EF4-FFF2-40B4-BE49-F238E27FC236}">
                <a16:creationId xmlns:a16="http://schemas.microsoft.com/office/drawing/2014/main" id="{1DC246C0-C9F6-4A11-B271-9C86039C174E}"/>
              </a:ext>
            </a:extLst>
          </p:cNvPr>
          <p:cNvSpPr/>
          <p:nvPr/>
        </p:nvSpPr>
        <p:spPr>
          <a:xfrm>
            <a:off x="4374578" y="3523965"/>
            <a:ext cx="3288080" cy="646331"/>
          </a:xfrm>
          <a:prstGeom prst="rect">
            <a:avLst/>
          </a:prstGeom>
        </p:spPr>
        <p:txBody>
          <a:bodyPr wrap="none">
            <a:spAutoFit/>
          </a:bodyPr>
          <a:lstStyle/>
          <a:p>
            <a:r>
              <a:rPr lang="pt-BR" sz="3600" dirty="0">
                <a:latin typeface="Arial" panose="020B0604020202020204" pitchFamily="34" charset="0"/>
                <a:cs typeface="Arial" panose="020B0604020202020204" pitchFamily="34" charset="0"/>
              </a:rPr>
              <a:t>Karl Mannheim</a:t>
            </a:r>
          </a:p>
        </p:txBody>
      </p:sp>
      <p:cxnSp>
        <p:nvCxnSpPr>
          <p:cNvPr id="9" name="Conector reto 8">
            <a:extLst>
              <a:ext uri="{FF2B5EF4-FFF2-40B4-BE49-F238E27FC236}">
                <a16:creationId xmlns:a16="http://schemas.microsoft.com/office/drawing/2014/main" id="{392A98C4-A856-45C4-8B13-9AF24F62A379}"/>
              </a:ext>
            </a:extLst>
          </p:cNvPr>
          <p:cNvCxnSpPr>
            <a:cxnSpLocks/>
          </p:cNvCxnSpPr>
          <p:nvPr/>
        </p:nvCxnSpPr>
        <p:spPr>
          <a:xfrm flipV="1">
            <a:off x="862445" y="3300756"/>
            <a:ext cx="10588337" cy="17283"/>
          </a:xfrm>
          <a:prstGeom prst="line">
            <a:avLst/>
          </a:prstGeom>
          <a:ln w="5715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955945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30"/>
            <a:ext cx="11677160" cy="209480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Agradecimentos</a:t>
            </a:r>
          </a:p>
        </p:txBody>
      </p:sp>
      <p:sp>
        <p:nvSpPr>
          <p:cNvPr id="3" name="Espaço Reservado para Conteúdo 2">
            <a:extLst>
              <a:ext uri="{FF2B5EF4-FFF2-40B4-BE49-F238E27FC236}">
                <a16:creationId xmlns:a16="http://schemas.microsoft.com/office/drawing/2014/main" id="{D79C589C-8BAE-4ACC-AA99-C821A0A50F86}"/>
              </a:ext>
            </a:extLst>
          </p:cNvPr>
          <p:cNvSpPr>
            <a:spLocks noGrp="1"/>
          </p:cNvSpPr>
          <p:nvPr>
            <p:ph idx="1"/>
          </p:nvPr>
        </p:nvSpPr>
        <p:spPr>
          <a:xfrm>
            <a:off x="838200" y="1825625"/>
            <a:ext cx="10591800" cy="4351338"/>
          </a:xfrm>
        </p:spPr>
        <p:txBody>
          <a:bodyPr/>
          <a:lstStyle/>
          <a:p>
            <a:pPr marL="0" indent="0" algn="just">
              <a:lnSpc>
                <a:spcPct val="120000"/>
              </a:lnSpc>
              <a:buNone/>
            </a:pPr>
            <a:r>
              <a:rPr lang="pt-BR" dirty="0">
                <a:latin typeface="Arial" panose="020B0604020202020204" pitchFamily="34" charset="0"/>
                <a:cs typeface="Arial" panose="020B0604020202020204" pitchFamily="34" charset="0"/>
              </a:rPr>
              <a:t>O presente trabalho foi realizado com apoio da Coordenação de Aperfeiçoamento de Pessoal de Nível Superior - Brasil (CAPES) - Código de Financiamento 001</a:t>
            </a: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17/17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spTree>
    <p:extLst>
      <p:ext uri="{BB962C8B-B14F-4D97-AF65-F5344CB8AC3E}">
        <p14:creationId xmlns:p14="http://schemas.microsoft.com/office/powerpoint/2010/main" val="9535981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81427"/>
            <a:ext cx="11677160" cy="39059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Referências</a:t>
            </a: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17/17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sp>
        <p:nvSpPr>
          <p:cNvPr id="14" name="CaixaDeTexto 13">
            <a:extLst>
              <a:ext uri="{FF2B5EF4-FFF2-40B4-BE49-F238E27FC236}">
                <a16:creationId xmlns:a16="http://schemas.microsoft.com/office/drawing/2014/main" id="{821D44C0-884C-4025-A11B-CE826C9938E8}"/>
              </a:ext>
            </a:extLst>
          </p:cNvPr>
          <p:cNvSpPr txBox="1"/>
          <p:nvPr/>
        </p:nvSpPr>
        <p:spPr>
          <a:xfrm>
            <a:off x="709127" y="1758151"/>
            <a:ext cx="10907484" cy="3693319"/>
          </a:xfrm>
          <a:prstGeom prst="rect">
            <a:avLst/>
          </a:prstGeom>
          <a:noFill/>
        </p:spPr>
        <p:txBody>
          <a:bodyPr wrap="square" rtlCol="0">
            <a:spAutoFit/>
          </a:bodyPr>
          <a:lstStyle/>
          <a:p>
            <a:pPr algn="just"/>
            <a:r>
              <a:rPr lang="pt-BR" dirty="0">
                <a:latin typeface="Arial" panose="020B0604020202020204" pitchFamily="34" charset="0"/>
                <a:cs typeface="Arial" panose="020B0604020202020204" pitchFamily="34" charset="0"/>
              </a:rPr>
              <a:t>Atlas da Violência. 2019. Fórum Brasileiro de Segurança Pública. Brasília, Rio de Janeiro, São Paulo: Instituto de Pesquisa Econômica Aplicada.</a:t>
            </a:r>
          </a:p>
          <a:p>
            <a:pPr algn="just"/>
            <a:endParaRPr lang="pt-BR" dirty="0">
              <a:latin typeface="Arial" panose="020B0604020202020204" pitchFamily="34" charset="0"/>
              <a:cs typeface="Arial" panose="020B0604020202020204" pitchFamily="34" charset="0"/>
            </a:endParaRPr>
          </a:p>
          <a:p>
            <a:pPr algn="just"/>
            <a:r>
              <a:rPr lang="pt-BR" dirty="0">
                <a:latin typeface="Arial" panose="020B0604020202020204" pitchFamily="34" charset="0"/>
                <a:cs typeface="Arial" panose="020B0604020202020204" pitchFamily="34" charset="0"/>
              </a:rPr>
              <a:t>Departamento Penitenciário Nacional. 2018. Levantamento Nacional de Informações Penitenciárias.</a:t>
            </a:r>
          </a:p>
          <a:p>
            <a:pPr algn="just"/>
            <a:endParaRPr lang="pt-BR" dirty="0">
              <a:latin typeface="Arial" panose="020B0604020202020204" pitchFamily="34" charset="0"/>
              <a:cs typeface="Arial" panose="020B0604020202020204" pitchFamily="34" charset="0"/>
            </a:endParaRPr>
          </a:p>
          <a:p>
            <a:pPr algn="just"/>
            <a:r>
              <a:rPr lang="pt-BR" dirty="0" err="1">
                <a:latin typeface="Arial" panose="020B0604020202020204" pitchFamily="34" charset="0"/>
                <a:cs typeface="Arial" panose="020B0604020202020204" pitchFamily="34" charset="0"/>
              </a:rPr>
              <a:t>Fingerle</a:t>
            </a:r>
            <a:r>
              <a:rPr lang="pt-BR" dirty="0">
                <a:latin typeface="Arial" panose="020B0604020202020204" pitchFamily="34" charset="0"/>
                <a:cs typeface="Arial" panose="020B0604020202020204" pitchFamily="34" charset="0"/>
              </a:rPr>
              <a:t>, M., &amp; </a:t>
            </a:r>
            <a:r>
              <a:rPr lang="pt-BR" dirty="0" err="1">
                <a:latin typeface="Arial" panose="020B0604020202020204" pitchFamily="34" charset="0"/>
                <a:cs typeface="Arial" panose="020B0604020202020204" pitchFamily="34" charset="0"/>
              </a:rPr>
              <a:t>Rinnert</a:t>
            </a:r>
            <a:r>
              <a:rPr lang="pt-BR" dirty="0">
                <a:latin typeface="Arial" panose="020B0604020202020204" pitchFamily="34" charset="0"/>
                <a:cs typeface="Arial" panose="020B0604020202020204" pitchFamily="34" charset="0"/>
              </a:rPr>
              <a:t>, K. 2016. </a:t>
            </a:r>
            <a:r>
              <a:rPr lang="pt-BR" dirty="0" err="1">
                <a:latin typeface="Arial" panose="020B0604020202020204" pitchFamily="34" charset="0"/>
                <a:cs typeface="Arial" panose="020B0604020202020204" pitchFamily="34" charset="0"/>
              </a:rPr>
              <a:t>Abschlussbericht</a:t>
            </a:r>
            <a:r>
              <a:rPr lang="pt-BR" dirty="0">
                <a:latin typeface="Arial" panose="020B0604020202020204" pitchFamily="34" charset="0"/>
                <a:cs typeface="Arial" panose="020B0604020202020204" pitchFamily="34" charset="0"/>
              </a:rPr>
              <a:t>: “</a:t>
            </a:r>
            <a:r>
              <a:rPr lang="pt-BR" dirty="0" err="1">
                <a:latin typeface="Arial" panose="020B0604020202020204" pitchFamily="34" charset="0"/>
                <a:cs typeface="Arial" panose="020B0604020202020204" pitchFamily="34" charset="0"/>
              </a:rPr>
              <a:t>Evaluation</a:t>
            </a:r>
            <a:r>
              <a:rPr lang="pt-BR" dirty="0">
                <a:latin typeface="Arial" panose="020B0604020202020204" pitchFamily="34" charset="0"/>
                <a:cs typeface="Arial" panose="020B0604020202020204" pitchFamily="34" charset="0"/>
              </a:rPr>
              <a:t> Cool </a:t>
            </a:r>
            <a:r>
              <a:rPr lang="pt-BR" dirty="0" err="1">
                <a:latin typeface="Arial" panose="020B0604020202020204" pitchFamily="34" charset="0"/>
                <a:cs typeface="Arial" panose="020B0604020202020204" pitchFamily="34" charset="0"/>
              </a:rPr>
              <a:t>and</a:t>
            </a:r>
            <a:r>
              <a:rPr lang="pt-BR" dirty="0">
                <a:latin typeface="Arial" panose="020B0604020202020204" pitchFamily="34" charset="0"/>
                <a:cs typeface="Arial" panose="020B0604020202020204" pitchFamily="34" charset="0"/>
              </a:rPr>
              <a:t> Safe”. </a:t>
            </a:r>
            <a:r>
              <a:rPr lang="de-DE" dirty="0">
                <a:latin typeface="Arial" panose="020B0604020202020204" pitchFamily="34" charset="0"/>
                <a:cs typeface="Arial" panose="020B0604020202020204" pitchFamily="34" charset="0"/>
              </a:rPr>
              <a:t>Johann Wolfgang Goethe-Universität Frankfurt am Main.</a:t>
            </a:r>
          </a:p>
          <a:p>
            <a:pPr algn="just"/>
            <a:endParaRPr lang="pt-BR"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Jones, C., Scholes, L., Rolfe, B., &amp; </a:t>
            </a:r>
            <a:r>
              <a:rPr lang="en-US" dirty="0" err="1">
                <a:latin typeface="Arial" panose="020B0604020202020204" pitchFamily="34" charset="0"/>
                <a:cs typeface="Arial" panose="020B0604020202020204" pitchFamily="34" charset="0"/>
              </a:rPr>
              <a:t>Stieler</a:t>
            </a:r>
            <a:r>
              <a:rPr lang="en-US" dirty="0">
                <a:latin typeface="Arial" panose="020B0604020202020204" pitchFamily="34" charset="0"/>
                <a:cs typeface="Arial" panose="020B0604020202020204" pitchFamily="34" charset="0"/>
              </a:rPr>
              <a:t>-Hunt, C. 2020. A serious-game for child sexual abuse prevention: An evaluation of Orbit. Child Abuse &amp; Neglect, 107, 104569.</a:t>
            </a:r>
          </a:p>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KRUG, Etienne G. et al. The world report on violence and health. The lancet, v. 360, n. 9339, p. 1083-1088, 2002.</a:t>
            </a:r>
            <a:endParaRPr lang="pt-B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562090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29"/>
            <a:ext cx="11677160" cy="390786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Referências</a:t>
            </a: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17/17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sp>
        <p:nvSpPr>
          <p:cNvPr id="14" name="CaixaDeTexto 13">
            <a:extLst>
              <a:ext uri="{FF2B5EF4-FFF2-40B4-BE49-F238E27FC236}">
                <a16:creationId xmlns:a16="http://schemas.microsoft.com/office/drawing/2014/main" id="{821D44C0-884C-4025-A11B-CE826C9938E8}"/>
              </a:ext>
            </a:extLst>
          </p:cNvPr>
          <p:cNvSpPr txBox="1"/>
          <p:nvPr/>
        </p:nvSpPr>
        <p:spPr>
          <a:xfrm>
            <a:off x="709127" y="2058775"/>
            <a:ext cx="10907484" cy="3416320"/>
          </a:xfrm>
          <a:prstGeom prst="rect">
            <a:avLst/>
          </a:prstGeom>
          <a:noFill/>
        </p:spPr>
        <p:txBody>
          <a:bodyPr wrap="square" rtlCol="0">
            <a:spAutoFit/>
          </a:bodyPr>
          <a:lstStyle/>
          <a:p>
            <a:pPr algn="just"/>
            <a:r>
              <a:rPr lang="pt-BR" dirty="0">
                <a:latin typeface="Arial" panose="020B0604020202020204" pitchFamily="34" charset="0"/>
                <a:cs typeface="Arial" panose="020B0604020202020204" pitchFamily="34" charset="0"/>
              </a:rPr>
              <a:t>Ministério da Saúde. Análise epidemiológica da violência sexual contra crianças e adolescentes no brasil, 2011 a 2017. Brasília (DF), v. 4, p. 17, 2018. Disponível em: &lt;http://portalarquivos2.saude.gov.br/</a:t>
            </a:r>
            <a:r>
              <a:rPr lang="pt-BR" dirty="0" err="1">
                <a:latin typeface="Arial" panose="020B0604020202020204" pitchFamily="34" charset="0"/>
                <a:cs typeface="Arial" panose="020B0604020202020204" pitchFamily="34" charset="0"/>
              </a:rPr>
              <a:t>images</a:t>
            </a:r>
            <a:r>
              <a:rPr lang="pt-BR" dirty="0">
                <a:latin typeface="Arial" panose="020B0604020202020204" pitchFamily="34" charset="0"/>
                <a:cs typeface="Arial" panose="020B0604020202020204" pitchFamily="34" charset="0"/>
              </a:rPr>
              <a:t>/</a:t>
            </a:r>
            <a:r>
              <a:rPr lang="pt-BR" dirty="0" err="1">
                <a:latin typeface="Arial" panose="020B0604020202020204" pitchFamily="34" charset="0"/>
                <a:cs typeface="Arial" panose="020B0604020202020204" pitchFamily="34" charset="0"/>
              </a:rPr>
              <a:t>pdf</a:t>
            </a:r>
            <a:r>
              <a:rPr lang="pt-BR" dirty="0">
                <a:latin typeface="Arial" panose="020B0604020202020204" pitchFamily="34" charset="0"/>
                <a:cs typeface="Arial" panose="020B0604020202020204" pitchFamily="34" charset="0"/>
              </a:rPr>
              <a:t>/2018/junho/25/2018-024.pdf&gt;.</a:t>
            </a:r>
          </a:p>
          <a:p>
            <a:pPr algn="just"/>
            <a:endParaRPr lang="en-US" dirty="0">
              <a:latin typeface="Arial" panose="020B0604020202020204" pitchFamily="34" charset="0"/>
              <a:cs typeface="Arial" panose="020B0604020202020204" pitchFamily="34" charset="0"/>
            </a:endParaRPr>
          </a:p>
          <a:p>
            <a:pPr algn="just"/>
            <a:endParaRPr lang="de-DE" dirty="0">
              <a:latin typeface="Arial" panose="020B0604020202020204" pitchFamily="34" charset="0"/>
              <a:cs typeface="Arial" panose="020B0604020202020204" pitchFamily="34" charset="0"/>
            </a:endParaRPr>
          </a:p>
          <a:p>
            <a:pPr algn="just"/>
            <a:r>
              <a:rPr lang="pt-BR" dirty="0" err="1">
                <a:latin typeface="Arial" panose="020B0604020202020204" pitchFamily="34" charset="0"/>
                <a:cs typeface="Arial" panose="020B0604020202020204" pitchFamily="34" charset="0"/>
              </a:rPr>
              <a:t>Valenza</a:t>
            </a:r>
            <a:r>
              <a:rPr lang="pt-BR" dirty="0">
                <a:latin typeface="Arial" panose="020B0604020202020204" pitchFamily="34" charset="0"/>
                <a:cs typeface="Arial" panose="020B0604020202020204" pitchFamily="34" charset="0"/>
              </a:rPr>
              <a:t>, M. V., </a:t>
            </a:r>
            <a:r>
              <a:rPr lang="pt-BR" dirty="0" err="1">
                <a:latin typeface="Arial" panose="020B0604020202020204" pitchFamily="34" charset="0"/>
                <a:cs typeface="Arial" panose="020B0604020202020204" pitchFamily="34" charset="0"/>
              </a:rPr>
              <a:t>Hounsell</a:t>
            </a:r>
            <a:r>
              <a:rPr lang="pt-BR" dirty="0">
                <a:latin typeface="Arial" panose="020B0604020202020204" pitchFamily="34" charset="0"/>
                <a:cs typeface="Arial" panose="020B0604020202020204" pitchFamily="34" charset="0"/>
              </a:rPr>
              <a:t>, S., &amp; Gasparini, I. 2018. </a:t>
            </a:r>
            <a:r>
              <a:rPr lang="pt-BR" dirty="0" err="1">
                <a:latin typeface="Arial" panose="020B0604020202020204" pitchFamily="34" charset="0"/>
                <a:cs typeface="Arial" panose="020B0604020202020204" pitchFamily="34" charset="0"/>
              </a:rPr>
              <a:t>Guidelines</a:t>
            </a:r>
            <a:r>
              <a:rPr lang="pt-BR" dirty="0">
                <a:latin typeface="Arial" panose="020B0604020202020204" pitchFamily="34" charset="0"/>
                <a:cs typeface="Arial" panose="020B0604020202020204" pitchFamily="34" charset="0"/>
              </a:rPr>
              <a:t> para Game Design de Jogos Sérios para Crianças. In </a:t>
            </a:r>
            <a:r>
              <a:rPr lang="pt-BR" dirty="0" err="1">
                <a:latin typeface="Arial" panose="020B0604020202020204" pitchFamily="34" charset="0"/>
                <a:cs typeface="Arial" panose="020B0604020202020204" pitchFamily="34" charset="0"/>
              </a:rPr>
              <a:t>Brazilian</a:t>
            </a:r>
            <a:r>
              <a:rPr lang="pt-BR" dirty="0">
                <a:latin typeface="Arial" panose="020B0604020202020204" pitchFamily="34" charset="0"/>
                <a:cs typeface="Arial" panose="020B0604020202020204" pitchFamily="34" charset="0"/>
              </a:rPr>
              <a:t> </a:t>
            </a:r>
            <a:r>
              <a:rPr lang="pt-BR" dirty="0" err="1">
                <a:latin typeface="Arial" panose="020B0604020202020204" pitchFamily="34" charset="0"/>
                <a:cs typeface="Arial" panose="020B0604020202020204" pitchFamily="34" charset="0"/>
              </a:rPr>
              <a:t>Symposium</a:t>
            </a:r>
            <a:r>
              <a:rPr lang="pt-BR" dirty="0">
                <a:latin typeface="Arial" panose="020B0604020202020204" pitchFamily="34" charset="0"/>
                <a:cs typeface="Arial" panose="020B0604020202020204" pitchFamily="34" charset="0"/>
              </a:rPr>
              <a:t> </a:t>
            </a:r>
            <a:r>
              <a:rPr lang="pt-BR" dirty="0" err="1">
                <a:latin typeface="Arial" panose="020B0604020202020204" pitchFamily="34" charset="0"/>
                <a:cs typeface="Arial" panose="020B0604020202020204" pitchFamily="34" charset="0"/>
              </a:rPr>
              <a:t>on</a:t>
            </a:r>
            <a:r>
              <a:rPr lang="pt-BR" dirty="0">
                <a:latin typeface="Arial" panose="020B0604020202020204" pitchFamily="34" charset="0"/>
                <a:cs typeface="Arial" panose="020B0604020202020204" pitchFamily="34" charset="0"/>
              </a:rPr>
              <a:t> Games </a:t>
            </a:r>
            <a:r>
              <a:rPr lang="pt-BR" dirty="0" err="1">
                <a:latin typeface="Arial" panose="020B0604020202020204" pitchFamily="34" charset="0"/>
                <a:cs typeface="Arial" panose="020B0604020202020204" pitchFamily="34" charset="0"/>
              </a:rPr>
              <a:t>and</a:t>
            </a:r>
            <a:r>
              <a:rPr lang="pt-BR" dirty="0">
                <a:latin typeface="Arial" panose="020B0604020202020204" pitchFamily="34" charset="0"/>
                <a:cs typeface="Arial" panose="020B0604020202020204" pitchFamily="34" charset="0"/>
              </a:rPr>
              <a:t> Digital </a:t>
            </a:r>
            <a:r>
              <a:rPr lang="pt-BR" dirty="0" err="1">
                <a:latin typeface="Arial" panose="020B0604020202020204" pitchFamily="34" charset="0"/>
                <a:cs typeface="Arial" panose="020B0604020202020204" pitchFamily="34" charset="0"/>
              </a:rPr>
              <a:t>Enterntainement</a:t>
            </a:r>
            <a:r>
              <a:rPr lang="pt-BR" dirty="0">
                <a:latin typeface="Arial" panose="020B0604020202020204" pitchFamily="34" charset="0"/>
                <a:cs typeface="Arial" panose="020B0604020202020204" pitchFamily="34" charset="0"/>
              </a:rPr>
              <a:t>.</a:t>
            </a:r>
          </a:p>
          <a:p>
            <a:pPr algn="just"/>
            <a:endParaRPr lang="pt-BR"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UN Women, UNICEF, et al.2018.International technical guidance on sexuality education: an evidence-informed approach. UNESCO Publishing, United States of America, New York.</a:t>
            </a:r>
          </a:p>
          <a:p>
            <a:pPr algn="just"/>
            <a:endParaRPr lang="en-US"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415277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CC997440-6427-4264-BFE8-C8C25E3C3025}"/>
              </a:ext>
            </a:extLst>
          </p:cNvPr>
          <p:cNvPicPr>
            <a:picLocks noChangeAspect="1"/>
          </p:cNvPicPr>
          <p:nvPr/>
        </p:nvPicPr>
        <p:blipFill>
          <a:blip r:embed="rId3"/>
          <a:stretch>
            <a:fillRect/>
          </a:stretch>
        </p:blipFill>
        <p:spPr>
          <a:xfrm>
            <a:off x="251604" y="3221182"/>
            <a:ext cx="11677160" cy="209480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5902D277-65AD-4C2B-AE7D-A9D156D70035}"/>
              </a:ext>
            </a:extLst>
          </p:cNvPr>
          <p:cNvSpPr>
            <a:spLocks noGrp="1"/>
          </p:cNvSpPr>
          <p:nvPr>
            <p:ph type="ctrTitle"/>
          </p:nvPr>
        </p:nvSpPr>
        <p:spPr>
          <a:xfrm>
            <a:off x="1" y="405245"/>
            <a:ext cx="12192000" cy="2317173"/>
          </a:xfrm>
        </p:spPr>
        <p:txBody>
          <a:bodyPr>
            <a:normAutofit/>
          </a:bodyPr>
          <a:lstStyle/>
          <a:p>
            <a:r>
              <a:rPr lang="pt-BR" sz="48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Desenvolvimento de um Jogo Educacional para Prevenção da Violência Sexual Infantil</a:t>
            </a:r>
          </a:p>
        </p:txBody>
      </p:sp>
      <p:sp>
        <p:nvSpPr>
          <p:cNvPr id="3" name="Subtítulo 2">
            <a:extLst>
              <a:ext uri="{FF2B5EF4-FFF2-40B4-BE49-F238E27FC236}">
                <a16:creationId xmlns:a16="http://schemas.microsoft.com/office/drawing/2014/main" id="{72BE6538-9F3A-4813-B022-BD0FE9AC6BF5}"/>
              </a:ext>
            </a:extLst>
          </p:cNvPr>
          <p:cNvSpPr>
            <a:spLocks noGrp="1"/>
          </p:cNvSpPr>
          <p:nvPr>
            <p:ph type="subTitle" idx="1"/>
          </p:nvPr>
        </p:nvSpPr>
        <p:spPr>
          <a:xfrm>
            <a:off x="0" y="3316778"/>
            <a:ext cx="12191999" cy="2094807"/>
          </a:xfrm>
        </p:spPr>
        <p:txBody>
          <a:bodyPr>
            <a:normAutofit/>
          </a:bodyPr>
          <a:lstStyle/>
          <a:p>
            <a:r>
              <a:rPr lang="pt-BR" sz="2200" b="1" dirty="0">
                <a:latin typeface="Arial" panose="020B0604020202020204" pitchFamily="34" charset="0"/>
                <a:cs typeface="Arial" panose="020B0604020202020204" pitchFamily="34" charset="0"/>
              </a:rPr>
              <a:t>Alexandre Mendonça Fava</a:t>
            </a:r>
            <a:r>
              <a:rPr lang="pt-BR" sz="2200"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¹</a:t>
            </a:r>
            <a:r>
              <a:rPr lang="pt-BR" sz="2200" dirty="0">
                <a:latin typeface="Arial" panose="020B0604020202020204" pitchFamily="34" charset="0"/>
                <a:cs typeface="Arial" panose="020B0604020202020204" pitchFamily="34" charset="0"/>
              </a:rPr>
              <a:t>, </a:t>
            </a:r>
            <a:r>
              <a:rPr lang="pt-BR" sz="2200" b="1" dirty="0">
                <a:latin typeface="Arial" panose="020B0604020202020204" pitchFamily="34" charset="0"/>
                <a:cs typeface="Arial" panose="020B0604020202020204" pitchFamily="34" charset="0"/>
              </a:rPr>
              <a:t>Carla </a:t>
            </a:r>
            <a:r>
              <a:rPr lang="pt-BR" sz="2200" b="1" dirty="0" err="1">
                <a:latin typeface="Arial" panose="020B0604020202020204" pitchFamily="34" charset="0"/>
                <a:cs typeface="Arial" panose="020B0604020202020204" pitchFamily="34" charset="0"/>
              </a:rPr>
              <a:t>Diacui</a:t>
            </a:r>
            <a:r>
              <a:rPr lang="pt-BR" sz="2200" b="1" dirty="0">
                <a:latin typeface="Arial" panose="020B0604020202020204" pitchFamily="34" charset="0"/>
                <a:cs typeface="Arial" panose="020B0604020202020204" pitchFamily="34" charset="0"/>
              </a:rPr>
              <a:t> Medeiros Berkenbrock</a:t>
            </a:r>
            <a:r>
              <a:rPr lang="pt-BR" sz="2200"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¹</a:t>
            </a:r>
            <a:r>
              <a:rPr lang="pt-BR" sz="2200" dirty="0">
                <a:latin typeface="Arial" panose="020B0604020202020204" pitchFamily="34" charset="0"/>
                <a:cs typeface="Arial" panose="020B0604020202020204" pitchFamily="34" charset="0"/>
              </a:rPr>
              <a:t>, </a:t>
            </a:r>
            <a:r>
              <a:rPr lang="pt-BR" sz="2200" b="1" dirty="0">
                <a:latin typeface="Arial" panose="020B0604020202020204" pitchFamily="34" charset="0"/>
                <a:cs typeface="Arial" panose="020B0604020202020204" pitchFamily="34" charset="0"/>
              </a:rPr>
              <a:t>Adilson Vahldick</a:t>
            </a:r>
            <a:r>
              <a:rPr lang="pt-BR" sz="2200"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¹</a:t>
            </a:r>
            <a:endParaRPr lang="pt-BR" sz="2200" dirty="0">
              <a:latin typeface="Arial" panose="020B0604020202020204" pitchFamily="34" charset="0"/>
              <a:cs typeface="Arial" panose="020B0604020202020204" pitchFamily="34" charset="0"/>
            </a:endParaRPr>
          </a:p>
          <a:p>
            <a:endParaRPr lang="pt-BR" sz="2200" dirty="0">
              <a:latin typeface="Arial" panose="020B0604020202020204" pitchFamily="34" charset="0"/>
              <a:cs typeface="Arial" panose="020B0604020202020204" pitchFamily="34" charset="0"/>
            </a:endParaRPr>
          </a:p>
          <a:p>
            <a:r>
              <a:rPr lang="pt-BR" sz="2200"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¹</a:t>
            </a:r>
            <a:r>
              <a:rPr lang="pt-BR" sz="2200" dirty="0">
                <a:latin typeface="Arial" panose="020B0604020202020204" pitchFamily="34" charset="0"/>
                <a:cs typeface="Arial" panose="020B0604020202020204" pitchFamily="34" charset="0"/>
              </a:rPr>
              <a:t>Universidade do Estado de Santa Catarina – UDESC</a:t>
            </a:r>
          </a:p>
          <a:p>
            <a:r>
              <a:rPr lang="pt-BR" sz="2200"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¹</a:t>
            </a:r>
            <a:r>
              <a:rPr lang="pt-BR" sz="2200" dirty="0">
                <a:latin typeface="Arial" panose="020B0604020202020204" pitchFamily="34" charset="0"/>
                <a:cs typeface="Arial" panose="020B0604020202020204" pitchFamily="34" charset="0"/>
              </a:rPr>
              <a:t>Programa de Pós-graduação em Computação Aplicada - PPGCA</a:t>
            </a:r>
          </a:p>
        </p:txBody>
      </p:sp>
    </p:spTree>
    <p:extLst>
      <p:ext uri="{BB962C8B-B14F-4D97-AF65-F5344CB8AC3E}">
        <p14:creationId xmlns:p14="http://schemas.microsoft.com/office/powerpoint/2010/main" val="2137754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4"/>
          <a:stretch>
            <a:fillRect/>
          </a:stretch>
        </p:blipFill>
        <p:spPr>
          <a:xfrm>
            <a:off x="257420" y="1679530"/>
            <a:ext cx="11677160" cy="395401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028" name="Picture 4" descr="Resultado de imagem para black back ground">
            <a:extLst>
              <a:ext uri="{FF2B5EF4-FFF2-40B4-BE49-F238E27FC236}">
                <a16:creationId xmlns:a16="http://schemas.microsoft.com/office/drawing/2014/main" id="{58BF0A64-AC99-4C53-912D-7A7C6D76FDE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9559" y="3212868"/>
            <a:ext cx="1400321" cy="1343245"/>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4">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6"/>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4"/>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4"/>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Problema da Violência Sexual: Gravidade</a:t>
            </a:r>
          </a:p>
        </p:txBody>
      </p:sp>
      <p:graphicFrame>
        <p:nvGraphicFramePr>
          <p:cNvPr id="14" name="Espaço Reservado para Conteúdo 13">
            <a:extLst>
              <a:ext uri="{FF2B5EF4-FFF2-40B4-BE49-F238E27FC236}">
                <a16:creationId xmlns:a16="http://schemas.microsoft.com/office/drawing/2014/main" id="{F4C4841D-786E-46B5-BDC8-B82ED8E17850}"/>
              </a:ext>
            </a:extLst>
          </p:cNvPr>
          <p:cNvGraphicFramePr>
            <a:graphicFrameLocks noGrp="1"/>
          </p:cNvGraphicFramePr>
          <p:nvPr>
            <p:ph idx="1"/>
            <p:extLst>
              <p:ext uri="{D42A27DB-BD31-4B8C-83A1-F6EECF244321}">
                <p14:modId xmlns:p14="http://schemas.microsoft.com/office/powerpoint/2010/main" val="562386523"/>
              </p:ext>
            </p:extLst>
          </p:nvPr>
        </p:nvGraphicFramePr>
        <p:xfrm>
          <a:off x="671804" y="1814305"/>
          <a:ext cx="10580914" cy="3653434"/>
        </p:xfrm>
        <a:graphic>
          <a:graphicData uri="http://schemas.openxmlformats.org/drawingml/2006/chart">
            <c:chart xmlns:c="http://schemas.openxmlformats.org/drawingml/2006/chart" xmlns:r="http://schemas.openxmlformats.org/officeDocument/2006/relationships" r:id="rId7"/>
          </a:graphicData>
        </a:graphic>
      </p:graphicFrame>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3/17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9"/>
          <a:stretch>
            <a:fillRect/>
          </a:stretch>
        </p:blipFill>
        <p:spPr>
          <a:xfrm>
            <a:off x="2126208" y="6151571"/>
            <a:ext cx="8015783" cy="541607"/>
          </a:xfrm>
          <a:prstGeom prst="rect">
            <a:avLst/>
          </a:prstGeom>
        </p:spPr>
      </p:pic>
      <p:pic>
        <p:nvPicPr>
          <p:cNvPr id="16" name="Imagem 15">
            <a:extLst>
              <a:ext uri="{FF2B5EF4-FFF2-40B4-BE49-F238E27FC236}">
                <a16:creationId xmlns:a16="http://schemas.microsoft.com/office/drawing/2014/main" id="{3CD4BF17-1696-4EA4-A802-DB24751CA462}"/>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6383" b="93009" l="9091" r="90572">
                        <a14:foregroundMark x1="22222" y1="8815" x2="22222" y2="8815"/>
                        <a14:foregroundMark x1="50505" y1="6383" x2="50505" y2="6383"/>
                        <a14:foregroundMark x1="49832" y1="90881" x2="49832" y2="90881"/>
                        <a14:foregroundMark x1="50168" y1="93617" x2="50168" y2="93617"/>
                        <a14:foregroundMark x1="42761" y1="89362" x2="42761" y2="89362"/>
                        <a14:foregroundMark x1="9428" y1="62614" x2="9428" y2="62614"/>
                        <a14:foregroundMark x1="12795" y1="45593" x2="12795" y2="45593"/>
                        <a14:foregroundMark x1="10438" y1="17933" x2="10438" y2="17933"/>
                        <a14:foregroundMark x1="17845" y1="30395" x2="17845" y2="30395"/>
                        <a14:foregroundMark x1="16835" y1="25836" x2="16835" y2="25836"/>
                        <a14:foregroundMark x1="17508" y1="35866" x2="17508" y2="35866"/>
                        <a14:foregroundMark x1="16162" y1="38906" x2="16162" y2="38906"/>
                        <a14:foregroundMark x1="14815" y1="41945" x2="14815" y2="41945"/>
                        <a14:foregroundMark x1="9091" y1="59878" x2="9091" y2="59878"/>
                        <a14:foregroundMark x1="90572" y1="58663" x2="90572" y2="58663"/>
                        <a14:backgroundMark x1="17172" y1="30091" x2="17172" y2="30091"/>
                        <a14:backgroundMark x1="17172" y1="30091" x2="17172" y2="30091"/>
                        <a14:backgroundMark x1="17172" y1="30395" x2="17172" y2="30395"/>
                        <a14:backgroundMark x1="16162" y1="26140" x2="16162" y2="26140"/>
                        <a14:backgroundMark x1="16162" y1="25532" x2="16162" y2="25532"/>
                      </a14:backgroundRemoval>
                    </a14:imgEffect>
                  </a14:imgLayer>
                </a14:imgProps>
              </a:ext>
            </a:extLst>
          </a:blip>
          <a:stretch>
            <a:fillRect/>
          </a:stretch>
        </p:blipFill>
        <p:spPr>
          <a:xfrm>
            <a:off x="5381625" y="3263584"/>
            <a:ext cx="1166813" cy="1292529"/>
          </a:xfrm>
          <a:prstGeom prst="rect">
            <a:avLst/>
          </a:prstGeom>
        </p:spPr>
      </p:pic>
      <p:sp>
        <p:nvSpPr>
          <p:cNvPr id="17" name="Espaço Reservado para Conteúdo 2">
            <a:extLst>
              <a:ext uri="{FF2B5EF4-FFF2-40B4-BE49-F238E27FC236}">
                <a16:creationId xmlns:a16="http://schemas.microsoft.com/office/drawing/2014/main" id="{EDBCB090-D651-4466-AB6E-1BBDFBBF9897}"/>
              </a:ext>
            </a:extLst>
          </p:cNvPr>
          <p:cNvSpPr txBox="1">
            <a:spLocks/>
          </p:cNvSpPr>
          <p:nvPr/>
        </p:nvSpPr>
        <p:spPr>
          <a:xfrm>
            <a:off x="762000" y="5278870"/>
            <a:ext cx="10591800" cy="4789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ts val="400"/>
              </a:lnSpc>
              <a:buFont typeface="Arial" panose="020B0604020202020204" pitchFamily="34" charset="0"/>
              <a:buNone/>
            </a:pPr>
            <a:r>
              <a:rPr lang="pt-BR" sz="1400" dirty="0">
                <a:latin typeface="Arial" panose="020B0604020202020204" pitchFamily="34" charset="0"/>
                <a:cs typeface="Arial" panose="020B0604020202020204" pitchFamily="34" charset="0"/>
              </a:rPr>
              <a:t>*Departamento Penitenciário Nacional, dados de 2018. </a:t>
            </a:r>
          </a:p>
          <a:p>
            <a:pPr marL="0" indent="0" algn="just">
              <a:lnSpc>
                <a:spcPts val="400"/>
              </a:lnSpc>
              <a:buFont typeface="Arial" panose="020B0604020202020204" pitchFamily="34" charset="0"/>
              <a:buNone/>
            </a:pPr>
            <a:r>
              <a:rPr lang="pt-BR" sz="1400" dirty="0">
                <a:solidFill>
                  <a:schemeClr val="bg1"/>
                </a:solidFill>
                <a:latin typeface="Arial" panose="020B0604020202020204" pitchFamily="34" charset="0"/>
                <a:cs typeface="Arial" panose="020B0604020202020204" pitchFamily="34" charset="0"/>
              </a:rPr>
              <a:t>*Ministérios da Saúde, dados de 2017.</a:t>
            </a:r>
          </a:p>
        </p:txBody>
      </p:sp>
      <p:pic>
        <p:nvPicPr>
          <p:cNvPr id="19" name="Imagem 18">
            <a:extLst>
              <a:ext uri="{FF2B5EF4-FFF2-40B4-BE49-F238E27FC236}">
                <a16:creationId xmlns:a16="http://schemas.microsoft.com/office/drawing/2014/main" id="{E6AD28B1-9F16-419B-A055-C14BBBBF17B9}"/>
              </a:ext>
            </a:extLst>
          </p:cNvPr>
          <p:cNvPicPr>
            <a:picLocks noChangeAspect="1"/>
          </p:cNvPicPr>
          <p:nvPr/>
        </p:nvPicPr>
        <p:blipFill rotWithShape="1">
          <a:blip r:embed="rId12">
            <a:extLst>
              <a:ext uri="{BEBA8EAE-BF5A-486C-A8C5-ECC9F3942E4B}">
                <a14:imgProps xmlns:a14="http://schemas.microsoft.com/office/drawing/2010/main">
                  <a14:imgLayer r:embed="rId13">
                    <a14:imgEffect>
                      <a14:backgroundRemoval t="54966" b="57173" l="37949" r="42694"/>
                    </a14:imgEffect>
                  </a14:imgLayer>
                </a14:imgProps>
              </a:ext>
            </a:extLst>
          </a:blip>
          <a:srcRect l="37356" t="54690" r="56713" b="42551"/>
          <a:stretch/>
        </p:blipFill>
        <p:spPr>
          <a:xfrm>
            <a:off x="6685973" y="3824287"/>
            <a:ext cx="472065" cy="131539"/>
          </a:xfrm>
          <a:prstGeom prst="rect">
            <a:avLst/>
          </a:prstGeom>
          <a:ln w="6350" cap="sq">
            <a:solidFill>
              <a:srgbClr val="000000"/>
            </a:solidFill>
            <a:miter lim="800000"/>
          </a:ln>
          <a:effectLst>
            <a:outerShdw blurRad="571500" dist="762000" sx="95000" sy="95000" algn="l" rotWithShape="0">
              <a:prstClr val="black">
                <a:alpha val="30000"/>
              </a:prstClr>
            </a:outerShdw>
          </a:effectLst>
          <a:scene3d>
            <a:camera prst="orthographicFront">
              <a:rot lat="0" lon="0" rev="0"/>
            </a:camera>
            <a:lightRig rig="threePt" dir="t"/>
          </a:scene3d>
          <a:sp3d/>
        </p:spPr>
      </p:pic>
      <p:pic>
        <p:nvPicPr>
          <p:cNvPr id="6" name="Imagem 5">
            <a:extLst>
              <a:ext uri="{FF2B5EF4-FFF2-40B4-BE49-F238E27FC236}">
                <a16:creationId xmlns:a16="http://schemas.microsoft.com/office/drawing/2014/main" id="{547DB600-E614-406B-B5C9-CA3E9728FE91}"/>
              </a:ext>
            </a:extLst>
          </p:cNvPr>
          <p:cNvPicPr>
            <a:picLocks noChangeAspect="1"/>
          </p:cNvPicPr>
          <p:nvPr/>
        </p:nvPicPr>
        <p:blipFill>
          <a:blip r:embed="rId14">
            <a:extLst>
              <a:ext uri="{BEBA8EAE-BF5A-486C-A8C5-ECC9F3942E4B}">
                <a14:imgProps xmlns:a14="http://schemas.microsoft.com/office/drawing/2010/main">
                  <a14:imgLayer r:embed="rId15">
                    <a14:imgEffect>
                      <a14:backgroundRemoval t="10000" b="90000" l="10000" r="90000">
                        <a14:foregroundMark x1="50000" y1="46512" x2="50000" y2="46512"/>
                        <a14:foregroundMark x1="44444" y1="37209" x2="38889" y2="39535"/>
                        <a14:foregroundMark x1="23611" y1="39535" x2="30556" y2="46512"/>
                        <a14:foregroundMark x1="56944" y1="46512" x2="61111" y2="48837"/>
                      </a14:backgroundRemoval>
                    </a14:imgEffect>
                  </a14:imgLayer>
                </a14:imgProps>
              </a:ext>
            </a:extLst>
          </a:blip>
          <a:stretch>
            <a:fillRect/>
          </a:stretch>
        </p:blipFill>
        <p:spPr>
          <a:xfrm>
            <a:off x="6546469" y="3705060"/>
            <a:ext cx="685800" cy="409575"/>
          </a:xfrm>
          <a:prstGeom prst="rect">
            <a:avLst/>
          </a:prstGeom>
        </p:spPr>
      </p:pic>
    </p:spTree>
    <p:custDataLst>
      <p:tags r:id="rId1"/>
    </p:custDataLst>
    <p:extLst>
      <p:ext uri="{BB962C8B-B14F-4D97-AF65-F5344CB8AC3E}">
        <p14:creationId xmlns:p14="http://schemas.microsoft.com/office/powerpoint/2010/main" val="599876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4.16667E-6 1.11111E-6 L 0.18594 -0.00255 " pathEditMode="relative" rAng="0" ptsTypes="AA">
                                      <p:cBhvr>
                                        <p:cTn id="6" dur="1000" fill="hold"/>
                                        <p:tgtEl>
                                          <p:spTgt spid="6"/>
                                        </p:tgtEl>
                                        <p:attrNameLst>
                                          <p:attrName>ppt_x</p:attrName>
                                          <p:attrName>ppt_y</p:attrName>
                                        </p:attrNameLst>
                                      </p:cBhvr>
                                      <p:rCtr x="9297" y="-139"/>
                                    </p:animMotion>
                                  </p:childTnLst>
                                </p:cTn>
                              </p:par>
                              <p:par>
                                <p:cTn id="7" presetID="42" presetClass="path" presetSubtype="0" accel="50000" decel="50000" fill="hold" nodeType="withEffect">
                                  <p:stCondLst>
                                    <p:cond delay="0"/>
                                  </p:stCondLst>
                                  <p:childTnLst>
                                    <p:animMotion origin="layout" path="M 1.66667E-6 3.7037E-7 L 0.18437 -0.00046 " pathEditMode="relative" rAng="0" ptsTypes="AA">
                                      <p:cBhvr>
                                        <p:cTn id="8" dur="1000" fill="hold"/>
                                        <p:tgtEl>
                                          <p:spTgt spid="19"/>
                                        </p:tgtEl>
                                        <p:attrNameLst>
                                          <p:attrName>ppt_x</p:attrName>
                                          <p:attrName>ppt_y</p:attrName>
                                        </p:attrNameLst>
                                      </p:cBhvr>
                                      <p:rCtr x="921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30"/>
            <a:ext cx="11677160" cy="395401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028" name="Picture 4" descr="Resultado de imagem para black back ground">
            <a:extLst>
              <a:ext uri="{FF2B5EF4-FFF2-40B4-BE49-F238E27FC236}">
                <a16:creationId xmlns:a16="http://schemas.microsoft.com/office/drawing/2014/main" id="{58BF0A64-AC99-4C53-912D-7A7C6D76FD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59559" y="3212868"/>
            <a:ext cx="1400321" cy="1343245"/>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5"/>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Problema da Violência Sexual: Gravidade</a:t>
            </a:r>
          </a:p>
        </p:txBody>
      </p:sp>
      <p:graphicFrame>
        <p:nvGraphicFramePr>
          <p:cNvPr id="14" name="Espaço Reservado para Conteúdo 13">
            <a:extLst>
              <a:ext uri="{FF2B5EF4-FFF2-40B4-BE49-F238E27FC236}">
                <a16:creationId xmlns:a16="http://schemas.microsoft.com/office/drawing/2014/main" id="{F4C4841D-786E-46B5-BDC8-B82ED8E17850}"/>
              </a:ext>
            </a:extLst>
          </p:cNvPr>
          <p:cNvGraphicFramePr>
            <a:graphicFrameLocks noGrp="1"/>
          </p:cNvGraphicFramePr>
          <p:nvPr>
            <p:ph idx="1"/>
          </p:nvPr>
        </p:nvGraphicFramePr>
        <p:xfrm>
          <a:off x="671804" y="1814305"/>
          <a:ext cx="10580914" cy="3653434"/>
        </p:xfrm>
        <a:graphic>
          <a:graphicData uri="http://schemas.openxmlformats.org/drawingml/2006/chart">
            <c:chart xmlns:c="http://schemas.openxmlformats.org/drawingml/2006/chart" xmlns:r="http://schemas.openxmlformats.org/officeDocument/2006/relationships" r:id="rId6"/>
          </a:graphicData>
        </a:graphic>
      </p:graphicFrame>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3/17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8"/>
          <a:stretch>
            <a:fillRect/>
          </a:stretch>
        </p:blipFill>
        <p:spPr>
          <a:xfrm>
            <a:off x="2126208" y="6151571"/>
            <a:ext cx="8015783" cy="541607"/>
          </a:xfrm>
          <a:prstGeom prst="rect">
            <a:avLst/>
          </a:prstGeom>
        </p:spPr>
      </p:pic>
      <p:pic>
        <p:nvPicPr>
          <p:cNvPr id="16" name="Imagem 15">
            <a:extLst>
              <a:ext uri="{FF2B5EF4-FFF2-40B4-BE49-F238E27FC236}">
                <a16:creationId xmlns:a16="http://schemas.microsoft.com/office/drawing/2014/main" id="{3CD4BF17-1696-4EA4-A802-DB24751CA462}"/>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6383" b="93009" l="9091" r="90572">
                        <a14:foregroundMark x1="22222" y1="8815" x2="22222" y2="8815"/>
                        <a14:foregroundMark x1="50505" y1="6383" x2="50505" y2="6383"/>
                        <a14:foregroundMark x1="49832" y1="90881" x2="49832" y2="90881"/>
                        <a14:foregroundMark x1="50168" y1="93617" x2="50168" y2="93617"/>
                        <a14:foregroundMark x1="42761" y1="89362" x2="42761" y2="89362"/>
                        <a14:foregroundMark x1="9428" y1="62614" x2="9428" y2="62614"/>
                        <a14:foregroundMark x1="12795" y1="45593" x2="12795" y2="45593"/>
                        <a14:foregroundMark x1="10438" y1="17933" x2="10438" y2="17933"/>
                        <a14:foregroundMark x1="17845" y1="30395" x2="17845" y2="30395"/>
                        <a14:foregroundMark x1="16835" y1="25836" x2="16835" y2="25836"/>
                        <a14:foregroundMark x1="17508" y1="35866" x2="17508" y2="35866"/>
                        <a14:foregroundMark x1="16162" y1="38906" x2="16162" y2="38906"/>
                        <a14:foregroundMark x1="14815" y1="41945" x2="14815" y2="41945"/>
                        <a14:foregroundMark x1="9091" y1="59878" x2="9091" y2="59878"/>
                        <a14:foregroundMark x1="90572" y1="58663" x2="90572" y2="58663"/>
                        <a14:backgroundMark x1="17172" y1="30091" x2="17172" y2="30091"/>
                        <a14:backgroundMark x1="17172" y1="30091" x2="17172" y2="30091"/>
                        <a14:backgroundMark x1="17172" y1="30395" x2="17172" y2="30395"/>
                        <a14:backgroundMark x1="16162" y1="26140" x2="16162" y2="26140"/>
                        <a14:backgroundMark x1="16162" y1="25532" x2="16162" y2="25532"/>
                      </a14:backgroundRemoval>
                    </a14:imgEffect>
                  </a14:imgLayer>
                </a14:imgProps>
              </a:ext>
            </a:extLst>
          </a:blip>
          <a:stretch>
            <a:fillRect/>
          </a:stretch>
        </p:blipFill>
        <p:spPr>
          <a:xfrm>
            <a:off x="5381625" y="3263584"/>
            <a:ext cx="1166813" cy="1292529"/>
          </a:xfrm>
          <a:prstGeom prst="rect">
            <a:avLst/>
          </a:prstGeom>
        </p:spPr>
      </p:pic>
      <p:pic>
        <p:nvPicPr>
          <p:cNvPr id="32" name="Imagem 31">
            <a:extLst>
              <a:ext uri="{FF2B5EF4-FFF2-40B4-BE49-F238E27FC236}">
                <a16:creationId xmlns:a16="http://schemas.microsoft.com/office/drawing/2014/main" id="{CACB786B-16BC-480C-A07A-CEBA0FD1B770}"/>
              </a:ext>
            </a:extLst>
          </p:cNvPr>
          <p:cNvPicPr>
            <a:picLocks noChangeAspect="1"/>
          </p:cNvPicPr>
          <p:nvPr/>
        </p:nvPicPr>
        <p:blipFill>
          <a:blip r:embed="rId11"/>
          <a:stretch>
            <a:fillRect/>
          </a:stretch>
        </p:blipFill>
        <p:spPr>
          <a:xfrm>
            <a:off x="8340495" y="1687500"/>
            <a:ext cx="2141209" cy="3954012"/>
          </a:xfrm>
          <a:prstGeom prst="rect">
            <a:avLst/>
          </a:prstGeom>
          <a:ln w="6350" cap="sq">
            <a:solidFill>
              <a:srgbClr val="000000"/>
            </a:solidFill>
            <a:miter lim="800000"/>
          </a:ln>
          <a:effectLst>
            <a:outerShdw blurRad="571500" dist="762000" sx="95000" sy="95000" algn="l" rotWithShape="0">
              <a:prstClr val="black">
                <a:alpha val="30000"/>
              </a:prstClr>
            </a:outerShdw>
          </a:effectLst>
        </p:spPr>
      </p:pic>
      <p:sp>
        <p:nvSpPr>
          <p:cNvPr id="17" name="Espaço Reservado para Conteúdo 2">
            <a:extLst>
              <a:ext uri="{FF2B5EF4-FFF2-40B4-BE49-F238E27FC236}">
                <a16:creationId xmlns:a16="http://schemas.microsoft.com/office/drawing/2014/main" id="{EDBCB090-D651-4466-AB6E-1BBDFBBF9897}"/>
              </a:ext>
            </a:extLst>
          </p:cNvPr>
          <p:cNvSpPr txBox="1">
            <a:spLocks/>
          </p:cNvSpPr>
          <p:nvPr/>
        </p:nvSpPr>
        <p:spPr>
          <a:xfrm>
            <a:off x="762000" y="5278870"/>
            <a:ext cx="10591800" cy="4789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ts val="400"/>
              </a:lnSpc>
              <a:buFont typeface="Arial" panose="020B0604020202020204" pitchFamily="34" charset="0"/>
              <a:buNone/>
            </a:pPr>
            <a:r>
              <a:rPr lang="pt-BR" sz="1400" dirty="0">
                <a:latin typeface="Arial" panose="020B0604020202020204" pitchFamily="34" charset="0"/>
                <a:cs typeface="Arial" panose="020B0604020202020204" pitchFamily="34" charset="0"/>
              </a:rPr>
              <a:t>*Departamento Penitenciário Nacional, dados de 2018. </a:t>
            </a:r>
          </a:p>
          <a:p>
            <a:pPr marL="0" indent="0" algn="just">
              <a:lnSpc>
                <a:spcPts val="400"/>
              </a:lnSpc>
              <a:buFont typeface="Arial" panose="020B0604020202020204" pitchFamily="34" charset="0"/>
              <a:buNone/>
            </a:pPr>
            <a:r>
              <a:rPr lang="pt-BR" sz="1400" dirty="0">
                <a:latin typeface="Arial" panose="020B0604020202020204" pitchFamily="34" charset="0"/>
                <a:cs typeface="Arial" panose="020B0604020202020204" pitchFamily="34" charset="0"/>
              </a:rPr>
              <a:t>*Ministérios da Saúde, dados de 2017.</a:t>
            </a:r>
          </a:p>
        </p:txBody>
      </p:sp>
      <p:pic>
        <p:nvPicPr>
          <p:cNvPr id="19" name="Imagem 18">
            <a:extLst>
              <a:ext uri="{FF2B5EF4-FFF2-40B4-BE49-F238E27FC236}">
                <a16:creationId xmlns:a16="http://schemas.microsoft.com/office/drawing/2014/main" id="{CA9288E9-6F83-4AD7-81BA-B1A93509D29C}"/>
              </a:ext>
            </a:extLst>
          </p:cNvPr>
          <p:cNvPicPr>
            <a:picLocks noChangeAspect="1"/>
          </p:cNvPicPr>
          <p:nvPr/>
        </p:nvPicPr>
        <p:blipFill>
          <a:blip r:embed="rId12">
            <a:extLst>
              <a:ext uri="{BEBA8EAE-BF5A-486C-A8C5-ECC9F3942E4B}">
                <a14:imgProps xmlns:a14="http://schemas.microsoft.com/office/drawing/2010/main">
                  <a14:imgLayer r:embed="rId13">
                    <a14:imgEffect>
                      <a14:backgroundRemoval t="10000" b="90000" l="10000" r="90000">
                        <a14:foregroundMark x1="50000" y1="46512" x2="50000" y2="46512"/>
                        <a14:foregroundMark x1="44444" y1="37209" x2="38889" y2="39535"/>
                        <a14:foregroundMark x1="23611" y1="39535" x2="30556" y2="46512"/>
                        <a14:foregroundMark x1="56944" y1="46512" x2="61111" y2="48837"/>
                      </a14:backgroundRemoval>
                    </a14:imgEffect>
                  </a14:imgLayer>
                </a14:imgProps>
              </a:ext>
            </a:extLst>
          </a:blip>
          <a:stretch>
            <a:fillRect/>
          </a:stretch>
        </p:blipFill>
        <p:spPr>
          <a:xfrm>
            <a:off x="9093199" y="2857500"/>
            <a:ext cx="190501" cy="1917700"/>
          </a:xfrm>
          <a:prstGeom prst="rect">
            <a:avLst/>
          </a:prstGeom>
        </p:spPr>
      </p:pic>
    </p:spTree>
    <p:extLst>
      <p:ext uri="{BB962C8B-B14F-4D97-AF65-F5344CB8AC3E}">
        <p14:creationId xmlns:p14="http://schemas.microsoft.com/office/powerpoint/2010/main" val="31924339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19"/>
                                        </p:tgtEl>
                                      </p:cBhvr>
                                    </p:animEffect>
                                    <p:set>
                                      <p:cBhvr>
                                        <p:cTn id="7" dur="1" fill="hold">
                                          <p:stCondLst>
                                            <p:cond delay="499"/>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30"/>
            <a:ext cx="11677160" cy="395401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Problema da Violência Sexual: Gravidade</a:t>
            </a:r>
          </a:p>
        </p:txBody>
      </p:sp>
      <p:graphicFrame>
        <p:nvGraphicFramePr>
          <p:cNvPr id="14" name="Espaço Reservado para Conteúdo 13">
            <a:extLst>
              <a:ext uri="{FF2B5EF4-FFF2-40B4-BE49-F238E27FC236}">
                <a16:creationId xmlns:a16="http://schemas.microsoft.com/office/drawing/2014/main" id="{F4C4841D-786E-46B5-BDC8-B82ED8E17850}"/>
              </a:ext>
            </a:extLst>
          </p:cNvPr>
          <p:cNvGraphicFramePr>
            <a:graphicFrameLocks noGrp="1"/>
          </p:cNvGraphicFramePr>
          <p:nvPr>
            <p:ph idx="1"/>
          </p:nvPr>
        </p:nvGraphicFramePr>
        <p:xfrm>
          <a:off x="671804" y="1814305"/>
          <a:ext cx="10580914" cy="3653434"/>
        </p:xfrm>
        <a:graphic>
          <a:graphicData uri="http://schemas.openxmlformats.org/drawingml/2006/chart">
            <c:chart xmlns:c="http://schemas.openxmlformats.org/drawingml/2006/chart" xmlns:r="http://schemas.openxmlformats.org/officeDocument/2006/relationships" r:id="rId5"/>
          </a:graphicData>
        </a:graphic>
      </p:graphicFrame>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4/17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7"/>
          <a:stretch>
            <a:fillRect/>
          </a:stretch>
        </p:blipFill>
        <p:spPr>
          <a:xfrm>
            <a:off x="2126208" y="6151571"/>
            <a:ext cx="8015783" cy="541607"/>
          </a:xfrm>
          <a:prstGeom prst="rect">
            <a:avLst/>
          </a:prstGeom>
        </p:spPr>
      </p:pic>
      <p:sp>
        <p:nvSpPr>
          <p:cNvPr id="17" name="Espaço Reservado para Conteúdo 2">
            <a:extLst>
              <a:ext uri="{FF2B5EF4-FFF2-40B4-BE49-F238E27FC236}">
                <a16:creationId xmlns:a16="http://schemas.microsoft.com/office/drawing/2014/main" id="{EDBCB090-D651-4466-AB6E-1BBDFBBF9897}"/>
              </a:ext>
            </a:extLst>
          </p:cNvPr>
          <p:cNvSpPr txBox="1">
            <a:spLocks/>
          </p:cNvSpPr>
          <p:nvPr/>
        </p:nvSpPr>
        <p:spPr>
          <a:xfrm>
            <a:off x="762000" y="5278870"/>
            <a:ext cx="10591800" cy="4789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ts val="400"/>
              </a:lnSpc>
              <a:buFont typeface="Arial" panose="020B0604020202020204" pitchFamily="34" charset="0"/>
              <a:buNone/>
            </a:pPr>
            <a:endParaRPr lang="pt-BR" sz="1400" dirty="0">
              <a:latin typeface="Arial" panose="020B0604020202020204" pitchFamily="34" charset="0"/>
              <a:cs typeface="Arial" panose="020B0604020202020204" pitchFamily="34" charset="0"/>
            </a:endParaRPr>
          </a:p>
          <a:p>
            <a:pPr marL="0" indent="0" algn="just">
              <a:lnSpc>
                <a:spcPts val="400"/>
              </a:lnSpc>
              <a:buNone/>
            </a:pPr>
            <a:r>
              <a:rPr lang="pt-BR" sz="1400" dirty="0">
                <a:latin typeface="Arial" panose="020B0604020202020204" pitchFamily="34" charset="0"/>
                <a:cs typeface="Arial" panose="020B0604020202020204" pitchFamily="34" charset="0"/>
              </a:rPr>
              <a:t>*Fórum Brasileiro de Segurança Pública, dados de 2019.</a:t>
            </a:r>
          </a:p>
        </p:txBody>
      </p:sp>
      <p:pic>
        <p:nvPicPr>
          <p:cNvPr id="3" name="Imagem 2">
            <a:extLst>
              <a:ext uri="{FF2B5EF4-FFF2-40B4-BE49-F238E27FC236}">
                <a16:creationId xmlns:a16="http://schemas.microsoft.com/office/drawing/2014/main" id="{354249B8-3567-4D55-A157-D239163D83CB}"/>
              </a:ext>
            </a:extLst>
          </p:cNvPr>
          <p:cNvPicPr>
            <a:picLocks noChangeAspect="1"/>
          </p:cNvPicPr>
          <p:nvPr/>
        </p:nvPicPr>
        <p:blipFill>
          <a:blip r:embed="rId8"/>
          <a:stretch>
            <a:fillRect/>
          </a:stretch>
        </p:blipFill>
        <p:spPr>
          <a:xfrm>
            <a:off x="671804" y="2023676"/>
            <a:ext cx="10744200" cy="3064888"/>
          </a:xfrm>
          <a:prstGeom prst="rect">
            <a:avLst/>
          </a:prstGeom>
        </p:spPr>
      </p:pic>
    </p:spTree>
    <p:extLst>
      <p:ext uri="{BB962C8B-B14F-4D97-AF65-F5344CB8AC3E}">
        <p14:creationId xmlns:p14="http://schemas.microsoft.com/office/powerpoint/2010/main" val="1543539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30"/>
            <a:ext cx="11677160" cy="167327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Problema da Violência Sexual: Causas</a:t>
            </a:r>
          </a:p>
        </p:txBody>
      </p:sp>
      <p:sp>
        <p:nvSpPr>
          <p:cNvPr id="3" name="Espaço Reservado para Conteúdo 2">
            <a:extLst>
              <a:ext uri="{FF2B5EF4-FFF2-40B4-BE49-F238E27FC236}">
                <a16:creationId xmlns:a16="http://schemas.microsoft.com/office/drawing/2014/main" id="{D79C589C-8BAE-4ACC-AA99-C821A0A50F86}"/>
              </a:ext>
            </a:extLst>
          </p:cNvPr>
          <p:cNvSpPr>
            <a:spLocks noGrp="1"/>
          </p:cNvSpPr>
          <p:nvPr>
            <p:ph idx="1"/>
          </p:nvPr>
        </p:nvSpPr>
        <p:spPr>
          <a:xfrm>
            <a:off x="838200" y="1825625"/>
            <a:ext cx="10591800" cy="4351338"/>
          </a:xfrm>
        </p:spPr>
        <p:txBody>
          <a:bodyPr/>
          <a:lstStyle/>
          <a:p>
            <a:pPr algn="just">
              <a:lnSpc>
                <a:spcPct val="120000"/>
              </a:lnSpc>
            </a:pPr>
            <a:r>
              <a:rPr lang="pt-BR" dirty="0">
                <a:latin typeface="Arial" panose="020B0604020202020204" pitchFamily="34" charset="0"/>
                <a:cs typeface="Arial" panose="020B0604020202020204" pitchFamily="34" charset="0"/>
              </a:rPr>
              <a:t>Falta de informação </a:t>
            </a:r>
          </a:p>
          <a:p>
            <a:pPr algn="just">
              <a:lnSpc>
                <a:spcPct val="120000"/>
              </a:lnSpc>
            </a:pPr>
            <a:r>
              <a:rPr lang="pt-BR" dirty="0">
                <a:latin typeface="Arial" panose="020B0604020202020204" pitchFamily="34" charset="0"/>
                <a:cs typeface="Arial" panose="020B0604020202020204" pitchFamily="34" charset="0"/>
              </a:rPr>
              <a:t>Falta de conscientização</a:t>
            </a: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5/17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pic>
        <p:nvPicPr>
          <p:cNvPr id="14" name="Picture 2" descr="Resultado de imagem para crianÃ§a dÃºvida png">
            <a:extLst>
              <a:ext uri="{FF2B5EF4-FFF2-40B4-BE49-F238E27FC236}">
                <a16:creationId xmlns:a16="http://schemas.microsoft.com/office/drawing/2014/main" id="{18CE65DA-C23F-4213-B461-8747E068291A}"/>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6390" b="94249" l="9585" r="89617">
                        <a14:foregroundMark x1="37220" y1="11502" x2="37220" y2="11502"/>
                        <a14:foregroundMark x1="27796" y1="6390" x2="27796" y2="6390"/>
                        <a14:foregroundMark x1="20927" y1="9105" x2="20927" y2="9105"/>
                        <a14:foregroundMark x1="33067" y1="33227" x2="33067" y2="33227"/>
                        <a14:foregroundMark x1="51278" y1="26358" x2="51278" y2="26358"/>
                        <a14:foregroundMark x1="53834" y1="20927" x2="53834" y2="20927"/>
                        <a14:foregroundMark x1="57508" y1="20288" x2="57508" y2="20288"/>
                        <a14:foregroundMark x1="49681" y1="91853" x2="49681" y2="91853"/>
                        <a14:foregroundMark x1="60224" y1="93770" x2="60224" y2="93770"/>
                        <a14:foregroundMark x1="48722" y1="93610" x2="48722" y2="93610"/>
                        <a14:foregroundMark x1="32588" y1="19968" x2="32588" y2="19968"/>
                        <a14:foregroundMark x1="50639" y1="22204" x2="50639" y2="22204"/>
                        <a14:foregroundMark x1="46645" y1="24121" x2="46645" y2="24121"/>
                        <a14:foregroundMark x1="49042" y1="40575" x2="49042" y2="40575"/>
                        <a14:foregroundMark x1="56550" y1="85783" x2="56550" y2="85783"/>
                        <a14:foregroundMark x1="56070" y1="84665" x2="56070" y2="84665"/>
                        <a14:foregroundMark x1="49042" y1="88498" x2="49042" y2="88498"/>
                        <a14:foregroundMark x1="47604" y1="94249" x2="47604" y2="94249"/>
                        <a14:foregroundMark x1="60863" y1="64217" x2="60863" y2="64217"/>
                        <a14:backgroundMark x1="59425" y1="62141" x2="59425" y2="62141"/>
                      </a14:backgroundRemoval>
                    </a14:imgEffect>
                  </a14:imgLayer>
                </a14:imgProps>
              </a:ext>
              <a:ext uri="{28A0092B-C50C-407E-A947-70E740481C1C}">
                <a14:useLocalDpi xmlns:a14="http://schemas.microsoft.com/office/drawing/2010/main" val="0"/>
              </a:ext>
            </a:extLst>
          </a:blip>
          <a:srcRect/>
          <a:stretch>
            <a:fillRect/>
          </a:stretch>
        </p:blipFill>
        <p:spPr bwMode="auto">
          <a:xfrm>
            <a:off x="7963681" y="2238376"/>
            <a:ext cx="3847320" cy="3847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89319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30"/>
            <a:ext cx="11677160" cy="167327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Problema da Violência Sexual: Causas</a:t>
            </a:r>
          </a:p>
        </p:txBody>
      </p:sp>
      <p:sp>
        <p:nvSpPr>
          <p:cNvPr id="3" name="Espaço Reservado para Conteúdo 2">
            <a:extLst>
              <a:ext uri="{FF2B5EF4-FFF2-40B4-BE49-F238E27FC236}">
                <a16:creationId xmlns:a16="http://schemas.microsoft.com/office/drawing/2014/main" id="{D79C589C-8BAE-4ACC-AA99-C821A0A50F86}"/>
              </a:ext>
            </a:extLst>
          </p:cNvPr>
          <p:cNvSpPr>
            <a:spLocks noGrp="1"/>
          </p:cNvSpPr>
          <p:nvPr>
            <p:ph idx="1"/>
          </p:nvPr>
        </p:nvSpPr>
        <p:spPr>
          <a:xfrm>
            <a:off x="838200" y="1825625"/>
            <a:ext cx="10591800" cy="1421428"/>
          </a:xfrm>
        </p:spPr>
        <p:txBody>
          <a:bodyPr/>
          <a:lstStyle/>
          <a:p>
            <a:pPr algn="just">
              <a:lnSpc>
                <a:spcPct val="120000"/>
              </a:lnSpc>
            </a:pPr>
            <a:r>
              <a:rPr lang="pt-BR" dirty="0">
                <a:latin typeface="Arial" panose="020B0604020202020204" pitchFamily="34" charset="0"/>
                <a:cs typeface="Arial" panose="020B0604020202020204" pitchFamily="34" charset="0"/>
              </a:rPr>
              <a:t>Falta de informação </a:t>
            </a:r>
          </a:p>
          <a:p>
            <a:pPr algn="just">
              <a:lnSpc>
                <a:spcPct val="120000"/>
              </a:lnSpc>
            </a:pPr>
            <a:r>
              <a:rPr lang="pt-BR" dirty="0">
                <a:latin typeface="Arial" panose="020B0604020202020204" pitchFamily="34" charset="0"/>
                <a:cs typeface="Arial" panose="020B0604020202020204" pitchFamily="34" charset="0"/>
              </a:rPr>
              <a:t>Falta de conscientização</a:t>
            </a: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5/17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pic>
        <p:nvPicPr>
          <p:cNvPr id="15" name="Picture 2" descr="CrianÃ§a, lendo um livro, sentar chÃ£o Vetor Premium">
            <a:extLst>
              <a:ext uri="{FF2B5EF4-FFF2-40B4-BE49-F238E27FC236}">
                <a16:creationId xmlns:a16="http://schemas.microsoft.com/office/drawing/2014/main" id="{630B2618-C603-497D-BE1C-D853DA8DC1CD}"/>
              </a:ext>
            </a:extLst>
          </p:cNvPr>
          <p:cNvPicPr>
            <a:picLocks noChangeAspect="1" noChangeArrowheads="1"/>
          </p:cNvPicPr>
          <p:nvPr/>
        </p:nvPicPr>
        <p:blipFill>
          <a:blip r:embed="rId7" cstate="print">
            <a:extLst>
              <a:ext uri="{BEBA8EAE-BF5A-486C-A8C5-ECC9F3942E4B}">
                <a14:imgProps xmlns:a14="http://schemas.microsoft.com/office/drawing/2010/main">
                  <a14:imgLayer r:embed="rId8">
                    <a14:imgEffect>
                      <a14:backgroundRemoval t="2143" b="99286" l="3774" r="95957">
                        <a14:foregroundMark x1="6739" y1="68036" x2="6739" y2="68036"/>
                        <a14:foregroundMark x1="8086" y1="65536" x2="8086" y2="65536"/>
                        <a14:foregroundMark x1="7547" y1="63929" x2="7547" y2="63929"/>
                        <a14:foregroundMark x1="42049" y1="61429" x2="42049" y2="61429"/>
                        <a14:foregroundMark x1="60647" y1="40536" x2="60647" y2="40536"/>
                        <a14:foregroundMark x1="59299" y1="41071" x2="59299" y2="41071"/>
                        <a14:foregroundMark x1="32075" y1="44643" x2="32075" y2="44643"/>
                        <a14:foregroundMark x1="26685" y1="34464" x2="26685" y2="34464"/>
                        <a14:foregroundMark x1="45283" y1="21429" x2="45283" y2="21429"/>
                        <a14:foregroundMark x1="61186" y1="20179" x2="61186" y2="20179"/>
                        <a14:foregroundMark x1="57412" y1="17321" x2="52022" y2="26607"/>
                        <a14:foregroundMark x1="54447" y1="32857" x2="32884" y2="28750"/>
                        <a14:foregroundMark x1="23450" y1="32500" x2="27493" y2="11964"/>
                        <a14:foregroundMark x1="27493" y1="11964" x2="60108" y2="9464"/>
                        <a14:foregroundMark x1="60108" y1="9464" x2="74933" y2="28929"/>
                        <a14:foregroundMark x1="74933" y1="28929" x2="61725" y2="48036"/>
                        <a14:foregroundMark x1="27763" y1="39821" x2="34771" y2="17143"/>
                        <a14:foregroundMark x1="34771" y1="17143" x2="64960" y2="22679"/>
                        <a14:foregroundMark x1="64960" y1="22679" x2="55795" y2="31964"/>
                        <a14:foregroundMark x1="17251" y1="35714" x2="24528" y2="15536"/>
                        <a14:foregroundMark x1="24528" y1="15536" x2="39623" y2="10357"/>
                        <a14:foregroundMark x1="10512" y1="65536" x2="10512" y2="65536"/>
                        <a14:foregroundMark x1="84097" y1="39643" x2="92992" y2="19643"/>
                        <a14:foregroundMark x1="92992" y1="19643" x2="70081" y2="5714"/>
                        <a14:foregroundMark x1="70081" y1="5714" x2="56873" y2="12321"/>
                        <a14:foregroundMark x1="70081" y1="2143" x2="43127" y2="4107"/>
                        <a14:foregroundMark x1="82749" y1="7143" x2="82749" y2="7143"/>
                        <a14:foregroundMark x1="45013" y1="46071" x2="44744" y2="45893"/>
                        <a14:foregroundMark x1="30458" y1="50179" x2="36388" y2="43750"/>
                        <a14:foregroundMark x1="29650" y1="45893" x2="29650" y2="45893"/>
                        <a14:foregroundMark x1="29380" y1="45714" x2="33423" y2="43929"/>
                        <a14:foregroundMark x1="29919" y1="45179" x2="29919" y2="45179"/>
                        <a14:foregroundMark x1="30458" y1="43750" x2="30458" y2="44643"/>
                        <a14:foregroundMark x1="32345" y1="43214" x2="30458" y2="44464"/>
                        <a14:foregroundMark x1="30728" y1="44643" x2="28302" y2="46786"/>
                        <a14:foregroundMark x1="27224" y1="46429" x2="30997" y2="47500"/>
                        <a14:foregroundMark x1="56065" y1="41964" x2="59030" y2="40179"/>
                        <a14:foregroundMark x1="50943" y1="42500" x2="57143" y2="40179"/>
                        <a14:foregroundMark x1="50135" y1="45179" x2="60377" y2="40179"/>
                        <a14:foregroundMark x1="60647" y1="42500" x2="60647" y2="42857"/>
                        <a14:foregroundMark x1="57143" y1="43036" x2="59838" y2="43214"/>
                        <a14:foregroundMark x1="4043" y1="64643" x2="21024" y2="68393"/>
                        <a14:foregroundMark x1="22102" y1="68929" x2="37466" y2="66964"/>
                        <a14:foregroundMark x1="28302" y1="67143" x2="57143" y2="61250"/>
                        <a14:foregroundMark x1="28841" y1="66250" x2="56604" y2="61071"/>
                        <a14:foregroundMark x1="31267" y1="65179" x2="58491" y2="61071"/>
                        <a14:foregroundMark x1="35310" y1="63750" x2="56065" y2="60714"/>
                        <a14:foregroundMark x1="30997" y1="89464" x2="62264" y2="93571"/>
                        <a14:foregroundMark x1="62264" y1="93571" x2="91644" y2="87321"/>
                        <a14:foregroundMark x1="91644" y1="87321" x2="80054" y2="73036"/>
                        <a14:foregroundMark x1="30728" y1="91250" x2="57951" y2="88393"/>
                        <a14:foregroundMark x1="30728" y1="91071" x2="60647" y2="88571"/>
                        <a14:foregroundMark x1="58491" y1="93393" x2="42857" y2="87143"/>
                        <a14:foregroundMark x1="61725" y1="94464" x2="93261" y2="95179"/>
                        <a14:foregroundMark x1="93261" y1="95179" x2="88679" y2="80714"/>
                        <a14:foregroundMark x1="60916" y1="94643" x2="75472" y2="91964"/>
                        <a14:foregroundMark x1="63342" y1="95357" x2="78167" y2="95714"/>
                        <a14:foregroundMark x1="65229" y1="95714" x2="76280" y2="96250"/>
                        <a14:foregroundMark x1="43127" y1="96607" x2="35040" y2="91250"/>
                        <a14:foregroundMark x1="43396" y1="96786" x2="33423" y2="92143"/>
                        <a14:foregroundMark x1="30560" y1="96759" x2="31267" y2="91607"/>
                        <a14:foregroundMark x1="30072" y1="96886" x2="31267" y2="90714"/>
                        <a14:foregroundMark x1="29953" y1="90536" x2="29919" y2="90179"/>
                        <a14:foregroundMark x1="30037" y1="91429" x2="29953" y2="90536"/>
                        <a14:foregroundMark x1="30105" y1="92143" x2="30037" y2="91429"/>
                        <a14:foregroundMark x1="30155" y1="92679" x2="30105" y2="92143"/>
                        <a14:foregroundMark x1="30206" y1="93214" x2="30172" y2="92857"/>
                        <a14:foregroundMark x1="30541" y1="96768" x2="30206" y2="93214"/>
                        <a14:foregroundMark x1="30680" y1="98245" x2="30627" y2="97679"/>
                        <a14:foregroundMark x1="30416" y1="90536" x2="30458" y2="89107"/>
                        <a14:foregroundMark x1="30389" y1="91429" x2="30416" y2="90536"/>
                        <a14:foregroundMark x1="30368" y1="92143" x2="30389" y2="91429"/>
                        <a14:foregroundMark x1="30352" y1="92679" x2="30368" y2="92143"/>
                        <a14:foregroundMark x1="30336" y1="93214" x2="30347" y2="92857"/>
                        <a14:foregroundMark x1="30227" y1="96932" x2="30336" y2="93214"/>
                        <a14:foregroundMark x1="30189" y1="98214" x2="30204" y2="97725"/>
                        <a14:foregroundMark x1="30458" y1="88496" x2="30458" y2="88036"/>
                        <a14:foregroundMark x1="30458" y1="90536" x2="30458" y2="89057"/>
                        <a14:foregroundMark x1="30458" y1="91429" x2="30458" y2="90536"/>
                        <a14:foregroundMark x1="30458" y1="92143" x2="30458" y2="91429"/>
                        <a14:foregroundMark x1="30458" y1="92679" x2="30458" y2="92143"/>
                        <a14:foregroundMark x1="30458" y1="93214" x2="30458" y2="92857"/>
                        <a14:foregroundMark x1="30458" y1="96812" x2="30458" y2="93214"/>
                        <a14:foregroundMark x1="31033" y1="90536" x2="31536" y2="88929"/>
                        <a14:foregroundMark x1="30530" y1="92143" x2="31033" y2="90536"/>
                        <a14:foregroundMark x1="30362" y1="92679" x2="30530" y2="92143"/>
                        <a14:foregroundMark x1="30194" y1="93214" x2="30306" y2="92857"/>
                        <a14:foregroundMark x1="30138" y1="93393" x2="30194" y2="93214"/>
                        <a14:foregroundMark x1="29330" y1="95969" x2="30138" y2="93393"/>
                        <a14:foregroundMark x1="28962" y1="97143" x2="29324" y2="95990"/>
                        <a14:foregroundMark x1="29395" y1="90536" x2="29380" y2="90179"/>
                        <a14:foregroundMark x1="29431" y1="91429" x2="29395" y2="90536"/>
                        <a14:foregroundMark x1="29460" y1="92143" x2="29431" y2="91429"/>
                        <a14:foregroundMark x1="29482" y1="92679" x2="29460" y2="92143"/>
                        <a14:foregroundMark x1="29504" y1="93214" x2="29489" y2="92857"/>
                        <a14:foregroundMark x1="29511" y1="93393" x2="29504" y2="93214"/>
                        <a14:foregroundMark x1="29634" y1="96388" x2="29511" y2="93393"/>
                        <a14:foregroundMark x1="31480" y1="90536" x2="31806" y2="89821"/>
                        <a14:foregroundMark x1="30502" y1="92679" x2="31480" y2="90536"/>
                        <a14:foregroundMark x1="30258" y1="93214" x2="30421" y2="92857"/>
                        <a14:foregroundMark x1="28465" y1="97143" x2="30258" y2="93214"/>
                        <a14:foregroundMark x1="28302" y1="97500" x2="28465" y2="97143"/>
                        <a14:foregroundMark x1="24941" y1="90536" x2="24528" y2="89464"/>
                        <a14:foregroundMark x1="25422" y1="91786" x2="25285" y2="91429"/>
                        <a14:foregroundMark x1="25465" y1="91897" x2="25422" y2="91786"/>
                        <a14:foregroundMark x1="25767" y1="92679" x2="25560" y2="92143"/>
                        <a14:foregroundMark x1="25974" y1="93214" x2="25836" y2="92857"/>
                        <a14:foregroundMark x1="26043" y1="93393" x2="25974" y2="93214"/>
                        <a14:foregroundMark x1="26468" y1="94497" x2="26043" y2="93393"/>
                        <a14:foregroundMark x1="27487" y1="97143" x2="26727" y2="95170"/>
                        <a14:foregroundMark x1="27625" y1="97500" x2="27487" y2="97143"/>
                        <a14:foregroundMark x1="27694" y1="97679" x2="27625" y2="97500"/>
                        <a14:foregroundMark x1="96226" y1="90179" x2="96226" y2="91429"/>
                        <a14:foregroundMark x1="96226" y1="85000" x2="96226" y2="90179"/>
                        <a14:foregroundMark x1="90566" y1="98214" x2="83381" y2="98947"/>
                        <a14:foregroundMark x1="47439" y1="61071" x2="47439" y2="61071"/>
                        <a14:foregroundMark x1="63881" y1="98214" x2="63881" y2="98214"/>
                        <a14:backgroundMark x1="25876" y1="91429" x2="25876" y2="91429"/>
                        <a14:backgroundMark x1="26415" y1="90000" x2="25606" y2="90000"/>
                        <a14:backgroundMark x1="24798" y1="90536" x2="24798" y2="90536"/>
                        <a14:backgroundMark x1="24798" y1="90000" x2="24798" y2="89821"/>
                        <a14:backgroundMark x1="24259" y1="89286" x2="24259" y2="89286"/>
                        <a14:backgroundMark x1="24798" y1="90179" x2="23720" y2="89643"/>
                        <a14:backgroundMark x1="24798" y1="92143" x2="24798" y2="92143"/>
                        <a14:backgroundMark x1="25337" y1="91964" x2="25606" y2="92143"/>
                        <a14:backgroundMark x1="29380" y1="90536" x2="29380" y2="90536"/>
                        <a14:backgroundMark x1="28841" y1="90179" x2="29380" y2="90179"/>
                        <a14:backgroundMark x1="25337" y1="92143" x2="25337" y2="90893"/>
                        <a14:backgroundMark x1="25337" y1="92679" x2="25337" y2="92679"/>
                        <a14:backgroundMark x1="25606" y1="92857" x2="25606" y2="92857"/>
                        <a14:backgroundMark x1="25876" y1="92143" x2="25876" y2="92143"/>
                        <a14:backgroundMark x1="25606" y1="92857" x2="25606" y2="92857"/>
                        <a14:backgroundMark x1="25876" y1="92679" x2="25876" y2="92857"/>
                        <a14:backgroundMark x1="23450" y1="91786" x2="23450" y2="91786"/>
                        <a14:backgroundMark x1="24528" y1="91607" x2="24798" y2="91429"/>
                        <a14:backgroundMark x1="27763" y1="98214" x2="28302" y2="98571"/>
                        <a14:backgroundMark x1="26954" y1="97679" x2="26954" y2="97679"/>
                        <a14:backgroundMark x1="27493" y1="97679" x2="27493" y2="97500"/>
                        <a14:backgroundMark x1="27493" y1="97500" x2="27493" y2="97500"/>
                        <a14:backgroundMark x1="26954" y1="97143" x2="26954" y2="97143"/>
                        <a14:backgroundMark x1="27493" y1="97679" x2="28032" y2="98393"/>
                        <a14:backgroundMark x1="31267" y1="99286" x2="30997" y2="98929"/>
                        <a14:backgroundMark x1="25337" y1="93393" x2="25337" y2="93393"/>
                        <a14:backgroundMark x1="25876" y1="93214" x2="25876" y2="93214"/>
                        <a14:backgroundMark x1="81402" y1="99464" x2="81402" y2="99464"/>
                        <a14:backgroundMark x1="80593" y1="99107" x2="82480" y2="99643"/>
                        <a14:backgroundMark x1="80054" y1="99286" x2="80054" y2="99286"/>
                        <a14:backgroundMark x1="80593" y1="99286" x2="80054" y2="99286"/>
                        <a14:backgroundMark x1="99730" y1="90179" x2="99730" y2="90179"/>
                        <a14:backgroundMark x1="81402" y1="7500" x2="81402" y2="7500"/>
                        <a14:backgroundMark x1="14825" y1="13750" x2="14825" y2="13750"/>
                        <a14:backgroundMark x1="69003" y1="54464" x2="69003" y2="54464"/>
                        <a14:backgroundMark x1="25606" y1="93214" x2="25606" y2="93214"/>
                      </a14:backgroundRemoval>
                    </a14:imgEffect>
                  </a14:imgLayer>
                </a14:imgProps>
              </a:ext>
              <a:ext uri="{28A0092B-C50C-407E-A947-70E740481C1C}">
                <a14:useLocalDpi xmlns:a14="http://schemas.microsoft.com/office/drawing/2010/main" val="0"/>
              </a:ext>
            </a:extLst>
          </a:blip>
          <a:srcRect/>
          <a:stretch>
            <a:fillRect/>
          </a:stretch>
        </p:blipFill>
        <p:spPr bwMode="auto">
          <a:xfrm>
            <a:off x="9282978" y="3611667"/>
            <a:ext cx="1541103" cy="232619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Resultado de imagem para png trace red">
            <a:extLst>
              <a:ext uri="{FF2B5EF4-FFF2-40B4-BE49-F238E27FC236}">
                <a16:creationId xmlns:a16="http://schemas.microsoft.com/office/drawing/2014/main" id="{1036D07F-560D-4F8C-924C-15FB7E61C492}"/>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6675861">
            <a:off x="1345395" y="1332353"/>
            <a:ext cx="854575" cy="1663498"/>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descr="Resultado de imagem para png trace red">
            <a:extLst>
              <a:ext uri="{FF2B5EF4-FFF2-40B4-BE49-F238E27FC236}">
                <a16:creationId xmlns:a16="http://schemas.microsoft.com/office/drawing/2014/main" id="{EECC8324-CFBD-476B-B2AE-4C2D09657F09}"/>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17629588">
            <a:off x="1307776" y="1996461"/>
            <a:ext cx="854575" cy="158345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6" descr="Resultado de imagem para png trace red">
            <a:extLst>
              <a:ext uri="{FF2B5EF4-FFF2-40B4-BE49-F238E27FC236}">
                <a16:creationId xmlns:a16="http://schemas.microsoft.com/office/drawing/2014/main" id="{CA9D9186-A4E7-435C-905A-D6B07EF9E8AA}"/>
              </a:ext>
            </a:extLst>
          </p:cNvPr>
          <p:cNvPicPr>
            <a:picLocks noChangeAspect="1" noChangeArrowheads="1"/>
          </p:cNvPicPr>
          <p:nvPr/>
        </p:nvPicPr>
        <p:blipFill rotWithShape="1">
          <a:blip r:embed="rId9">
            <a:extLst>
              <a:ext uri="{BEBA8EAE-BF5A-486C-A8C5-ECC9F3942E4B}">
                <a14:imgProps xmlns:a14="http://schemas.microsoft.com/office/drawing/2010/main">
                  <a14:imgLayer r:embed="rId10">
                    <a14:imgEffect>
                      <a14:backgroundRemoval t="10000" b="90000" l="10000" r="90000"/>
                    </a14:imgEffect>
                  </a14:imgLayer>
                </a14:imgProps>
              </a:ext>
              <a:ext uri="{28A0092B-C50C-407E-A947-70E740481C1C}">
                <a14:useLocalDpi xmlns:a14="http://schemas.microsoft.com/office/drawing/2010/main" val="0"/>
              </a:ext>
            </a:extLst>
          </a:blip>
          <a:srcRect t="33240" b="31218"/>
          <a:stretch/>
        </p:blipFill>
        <p:spPr bwMode="auto">
          <a:xfrm rot="6021931" flipH="1" flipV="1">
            <a:off x="1369265" y="1832866"/>
            <a:ext cx="583855" cy="487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3742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30"/>
            <a:ext cx="11677160" cy="402944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Problema da Violência Sexual: Soluções</a:t>
            </a: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6/17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pic>
        <p:nvPicPr>
          <p:cNvPr id="3" name="Imagem 2">
            <a:extLst>
              <a:ext uri="{FF2B5EF4-FFF2-40B4-BE49-F238E27FC236}">
                <a16:creationId xmlns:a16="http://schemas.microsoft.com/office/drawing/2014/main" id="{FD3CDFCD-D256-4C46-8130-2C2D892E62C8}"/>
              </a:ext>
            </a:extLst>
          </p:cNvPr>
          <p:cNvPicPr>
            <a:picLocks noChangeAspect="1"/>
          </p:cNvPicPr>
          <p:nvPr/>
        </p:nvPicPr>
        <p:blipFill>
          <a:blip r:embed="rId7"/>
          <a:stretch>
            <a:fillRect/>
          </a:stretch>
        </p:blipFill>
        <p:spPr>
          <a:xfrm>
            <a:off x="843632" y="2062971"/>
            <a:ext cx="10200913" cy="3356850"/>
          </a:xfrm>
          <a:prstGeom prst="rect">
            <a:avLst/>
          </a:prstGeom>
        </p:spPr>
      </p:pic>
    </p:spTree>
    <p:extLst>
      <p:ext uri="{BB962C8B-B14F-4D97-AF65-F5344CB8AC3E}">
        <p14:creationId xmlns:p14="http://schemas.microsoft.com/office/powerpoint/2010/main" val="461558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3" name="Imagem 12">
            <a:extLst>
              <a:ext uri="{FF2B5EF4-FFF2-40B4-BE49-F238E27FC236}">
                <a16:creationId xmlns:a16="http://schemas.microsoft.com/office/drawing/2014/main" id="{1F04F0EC-6479-4C9D-A277-A6392416866E}"/>
              </a:ext>
            </a:extLst>
          </p:cNvPr>
          <p:cNvPicPr>
            <a:picLocks noChangeAspect="1"/>
          </p:cNvPicPr>
          <p:nvPr/>
        </p:nvPicPr>
        <p:blipFill>
          <a:blip r:embed="rId3"/>
          <a:stretch>
            <a:fillRect/>
          </a:stretch>
        </p:blipFill>
        <p:spPr>
          <a:xfrm>
            <a:off x="257420" y="1679529"/>
            <a:ext cx="11677160" cy="411028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E2E2D1A-1346-4D47-9F1E-014187143018}"/>
              </a:ext>
            </a:extLst>
          </p:cNvPr>
          <p:cNvPicPr>
            <a:picLocks noChangeAspect="1"/>
          </p:cNvPicPr>
          <p:nvPr/>
        </p:nvPicPr>
        <p:blipFill>
          <a:blip r:embed="rId3">
            <a:duotone>
              <a:prstClr val="black"/>
              <a:schemeClr val="accent4">
                <a:tint val="45000"/>
                <a:satMod val="400000"/>
              </a:schemeClr>
            </a:duotone>
          </a:blip>
          <a:stretch>
            <a:fillRect/>
          </a:stretch>
        </p:blipFill>
        <p:spPr>
          <a:xfrm>
            <a:off x="0" y="5857984"/>
            <a:ext cx="12192000" cy="118865"/>
          </a:xfrm>
          <a:prstGeom prst="rect">
            <a:avLst/>
          </a:prstGeom>
        </p:spPr>
      </p:pic>
      <p:pic>
        <p:nvPicPr>
          <p:cNvPr id="10" name="Imagem 9">
            <a:extLst>
              <a:ext uri="{FF2B5EF4-FFF2-40B4-BE49-F238E27FC236}">
                <a16:creationId xmlns:a16="http://schemas.microsoft.com/office/drawing/2014/main" id="{D208C0A4-189A-46FA-9D3A-11E6293170FC}"/>
              </a:ext>
            </a:extLst>
          </p:cNvPr>
          <p:cNvPicPr>
            <a:picLocks noChangeAspect="1"/>
          </p:cNvPicPr>
          <p:nvPr/>
        </p:nvPicPr>
        <p:blipFill>
          <a:blip r:embed="rId4"/>
          <a:stretch>
            <a:fillRect/>
          </a:stretch>
        </p:blipFill>
        <p:spPr>
          <a:xfrm>
            <a:off x="0" y="5904129"/>
            <a:ext cx="12192000" cy="123825"/>
          </a:xfrm>
          <a:prstGeom prst="rect">
            <a:avLst/>
          </a:prstGeom>
        </p:spPr>
      </p:pic>
      <p:pic>
        <p:nvPicPr>
          <p:cNvPr id="7" name="Imagem 6">
            <a:extLst>
              <a:ext uri="{FF2B5EF4-FFF2-40B4-BE49-F238E27FC236}">
                <a16:creationId xmlns:a16="http://schemas.microsoft.com/office/drawing/2014/main" id="{47AE12E8-05F9-440E-BA22-646EADC55ABE}"/>
              </a:ext>
            </a:extLst>
          </p:cNvPr>
          <p:cNvPicPr>
            <a:picLocks noChangeAspect="1"/>
          </p:cNvPicPr>
          <p:nvPr/>
        </p:nvPicPr>
        <p:blipFill>
          <a:blip r:embed="rId3"/>
          <a:stretch>
            <a:fillRect/>
          </a:stretch>
        </p:blipFill>
        <p:spPr>
          <a:xfrm>
            <a:off x="0" y="5971592"/>
            <a:ext cx="12192000" cy="886408"/>
          </a:xfrm>
          <a:prstGeom prst="rect">
            <a:avLst/>
          </a:prstGeom>
        </p:spPr>
      </p:pic>
      <p:pic>
        <p:nvPicPr>
          <p:cNvPr id="12" name="Imagem 11">
            <a:extLst>
              <a:ext uri="{FF2B5EF4-FFF2-40B4-BE49-F238E27FC236}">
                <a16:creationId xmlns:a16="http://schemas.microsoft.com/office/drawing/2014/main" id="{8EF07A5F-98B7-464F-9323-50E24B46CC16}"/>
              </a:ext>
            </a:extLst>
          </p:cNvPr>
          <p:cNvPicPr>
            <a:picLocks noChangeAspect="1"/>
          </p:cNvPicPr>
          <p:nvPr/>
        </p:nvPicPr>
        <p:blipFill>
          <a:blip r:embed="rId3"/>
          <a:stretch>
            <a:fillRect/>
          </a:stretch>
        </p:blipFill>
        <p:spPr>
          <a:xfrm>
            <a:off x="10472481" y="6176963"/>
            <a:ext cx="1144131" cy="473400"/>
          </a:xfrm>
          <a:prstGeom prst="roundRect">
            <a:avLst>
              <a:gd name="adj" fmla="val 16667"/>
            </a:avLst>
          </a:prstGeom>
          <a:ln>
            <a:noFill/>
          </a:ln>
          <a:effectLst>
            <a:outerShdw blurRad="63500" sx="102000" sy="102000" algn="ctr" rotWithShape="0">
              <a:prstClr val="black">
                <a:alpha val="40000"/>
              </a:prst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ítulo 1">
            <a:extLst>
              <a:ext uri="{FF2B5EF4-FFF2-40B4-BE49-F238E27FC236}">
                <a16:creationId xmlns:a16="http://schemas.microsoft.com/office/drawing/2014/main" id="{FB0ED457-2A11-4870-A2DF-BCA9A9965C5F}"/>
              </a:ext>
            </a:extLst>
          </p:cNvPr>
          <p:cNvSpPr>
            <a:spLocks noGrp="1"/>
          </p:cNvSpPr>
          <p:nvPr>
            <p:ph type="title"/>
          </p:nvPr>
        </p:nvSpPr>
        <p:spPr/>
        <p:txBody>
          <a:bodyPr/>
          <a:lstStyle/>
          <a:p>
            <a:r>
              <a:rPr lang="pt-BR" b="1" dirty="0">
                <a:effectLst>
                  <a:outerShdw blurRad="38100" dist="38100" dir="2700000" algn="tl">
                    <a:srgbClr val="000000">
                      <a:alpha val="43137"/>
                    </a:srgbClr>
                  </a:outerShdw>
                </a:effectLst>
              </a:rPr>
              <a:t>Problema da Violência Sexual: Soluções</a:t>
            </a:r>
          </a:p>
        </p:txBody>
      </p:sp>
      <p:pic>
        <p:nvPicPr>
          <p:cNvPr id="4" name="Imagem 3">
            <a:extLst>
              <a:ext uri="{FF2B5EF4-FFF2-40B4-BE49-F238E27FC236}">
                <a16:creationId xmlns:a16="http://schemas.microsoft.com/office/drawing/2014/main" id="{B8F4D0DE-27A1-48CD-893B-408DB11657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874" y="6060400"/>
            <a:ext cx="1762524" cy="713997"/>
          </a:xfrm>
          <a:prstGeom prst="rect">
            <a:avLst/>
          </a:prstGeom>
        </p:spPr>
      </p:pic>
      <p:sp>
        <p:nvSpPr>
          <p:cNvPr id="5" name="Espaço Reservado para Número de Slide 4">
            <a:extLst>
              <a:ext uri="{FF2B5EF4-FFF2-40B4-BE49-F238E27FC236}">
                <a16:creationId xmlns:a16="http://schemas.microsoft.com/office/drawing/2014/main" id="{AA4D021D-DBA5-4869-B75B-7EED8F355479}"/>
              </a:ext>
            </a:extLst>
          </p:cNvPr>
          <p:cNvSpPr>
            <a:spLocks noGrp="1"/>
          </p:cNvSpPr>
          <p:nvPr>
            <p:ph type="sldNum" sz="quarter" idx="12"/>
          </p:nvPr>
        </p:nvSpPr>
        <p:spPr>
          <a:xfrm>
            <a:off x="10472480" y="6244426"/>
            <a:ext cx="1144131" cy="342987"/>
          </a:xfrm>
        </p:spPr>
        <p:txBody>
          <a:bodyPr/>
          <a:lstStyle/>
          <a:p>
            <a:pPr algn="ctr"/>
            <a:r>
              <a:rPr lang="pt-BR" sz="2400" b="1" dirty="0">
                <a:solidFill>
                  <a:srgbClr val="005C2A"/>
                </a:solidFill>
              </a:rPr>
              <a:t>7/17</a:t>
            </a:r>
          </a:p>
        </p:txBody>
      </p:sp>
      <p:pic>
        <p:nvPicPr>
          <p:cNvPr id="11" name="Imagem 10">
            <a:extLst>
              <a:ext uri="{FF2B5EF4-FFF2-40B4-BE49-F238E27FC236}">
                <a16:creationId xmlns:a16="http://schemas.microsoft.com/office/drawing/2014/main" id="{735D1C54-EBCE-49F9-87A1-9AFB6084C2E3}"/>
              </a:ext>
            </a:extLst>
          </p:cNvPr>
          <p:cNvPicPr>
            <a:picLocks noChangeAspect="1"/>
          </p:cNvPicPr>
          <p:nvPr/>
        </p:nvPicPr>
        <p:blipFill>
          <a:blip r:embed="rId6"/>
          <a:stretch>
            <a:fillRect/>
          </a:stretch>
        </p:blipFill>
        <p:spPr>
          <a:xfrm>
            <a:off x="2126208" y="6151571"/>
            <a:ext cx="8015783" cy="541607"/>
          </a:xfrm>
          <a:prstGeom prst="rect">
            <a:avLst/>
          </a:prstGeom>
        </p:spPr>
      </p:pic>
      <p:pic>
        <p:nvPicPr>
          <p:cNvPr id="9" name="Imagem 8">
            <a:extLst>
              <a:ext uri="{FF2B5EF4-FFF2-40B4-BE49-F238E27FC236}">
                <a16:creationId xmlns:a16="http://schemas.microsoft.com/office/drawing/2014/main" id="{970DCB99-8B47-46B9-9CE7-0D5CFFBBD0FD}"/>
              </a:ext>
            </a:extLst>
          </p:cNvPr>
          <p:cNvPicPr>
            <a:picLocks noChangeAspect="1"/>
          </p:cNvPicPr>
          <p:nvPr/>
        </p:nvPicPr>
        <p:blipFill>
          <a:blip r:embed="rId7"/>
          <a:stretch>
            <a:fillRect/>
          </a:stretch>
        </p:blipFill>
        <p:spPr>
          <a:xfrm>
            <a:off x="3401359" y="1716679"/>
            <a:ext cx="5389282" cy="4063833"/>
          </a:xfrm>
          <a:prstGeom prst="rect">
            <a:avLst/>
          </a:prstGeom>
        </p:spPr>
      </p:pic>
    </p:spTree>
    <p:extLst>
      <p:ext uri="{BB962C8B-B14F-4D97-AF65-F5344CB8AC3E}">
        <p14:creationId xmlns:p14="http://schemas.microsoft.com/office/powerpoint/2010/main" val="195414726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3.6"/>
</p:tagLst>
</file>

<file path=ppt/tags/tag2.xml><?xml version="1.0" encoding="utf-8"?>
<p:tagLst xmlns:a="http://schemas.openxmlformats.org/drawingml/2006/main" xmlns:r="http://schemas.openxmlformats.org/officeDocument/2006/relationships" xmlns:p="http://schemas.openxmlformats.org/presentationml/2006/main">
  <p:tag name="TIMING" val="|1.5"/>
</p:tagLst>
</file>

<file path=ppt/tags/tag3.xml><?xml version="1.0" encoding="utf-8"?>
<p:tagLst xmlns:a="http://schemas.openxmlformats.org/drawingml/2006/main" xmlns:r="http://schemas.openxmlformats.org/officeDocument/2006/relationships" xmlns:p="http://schemas.openxmlformats.org/presentationml/2006/main">
  <p:tag name="TIMING" val="|1.5"/>
</p:tagLst>
</file>

<file path=ppt/tags/tag4.xml><?xml version="1.0" encoding="utf-8"?>
<p:tagLst xmlns:a="http://schemas.openxmlformats.org/drawingml/2006/main" xmlns:r="http://schemas.openxmlformats.org/officeDocument/2006/relationships" xmlns:p="http://schemas.openxmlformats.org/presentationml/2006/main">
  <p:tag name="TIMING" val="|2"/>
</p:tagLst>
</file>

<file path=ppt/tags/tag5.xml><?xml version="1.0" encoding="utf-8"?>
<p:tagLst xmlns:a="http://schemas.openxmlformats.org/drawingml/2006/main" xmlns:r="http://schemas.openxmlformats.org/officeDocument/2006/relationships" xmlns:p="http://schemas.openxmlformats.org/presentationml/2006/main">
  <p:tag name="TIMING" val="|2"/>
</p:tagLst>
</file>

<file path=ppt/tags/tag6.xml><?xml version="1.0" encoding="utf-8"?>
<p:tagLst xmlns:a="http://schemas.openxmlformats.org/drawingml/2006/main" xmlns:r="http://schemas.openxmlformats.org/officeDocument/2006/relationships" xmlns:p="http://schemas.openxmlformats.org/presentationml/2006/main">
  <p:tag name="TIMING" val="|2"/>
</p:tagLst>
</file>

<file path=ppt/tags/tag7.xml><?xml version="1.0" encoding="utf-8"?>
<p:tagLst xmlns:a="http://schemas.openxmlformats.org/drawingml/2006/main" xmlns:r="http://schemas.openxmlformats.org/officeDocument/2006/relationships" xmlns:p="http://schemas.openxmlformats.org/presentationml/2006/main">
  <p:tag name="TIMING" val="|2"/>
</p:tagLst>
</file>

<file path=ppt/tags/tag8.xml><?xml version="1.0" encoding="utf-8"?>
<p:tagLst xmlns:a="http://schemas.openxmlformats.org/drawingml/2006/main" xmlns:r="http://schemas.openxmlformats.org/officeDocument/2006/relationships" xmlns:p="http://schemas.openxmlformats.org/presentationml/2006/main">
  <p:tag name="TIMING" val="|2"/>
</p:tagLst>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1179</TotalTime>
  <Words>2568</Words>
  <Application>Microsoft Office PowerPoint</Application>
  <PresentationFormat>Widescreen</PresentationFormat>
  <Paragraphs>225</Paragraphs>
  <Slides>24</Slides>
  <Notes>24</Notes>
  <HiddenSlides>2</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24</vt:i4>
      </vt:variant>
    </vt:vector>
  </HeadingPairs>
  <TitlesOfParts>
    <vt:vector size="30" baseType="lpstr">
      <vt:lpstr>Malgun Gothic Semilight</vt:lpstr>
      <vt:lpstr>Arial</vt:lpstr>
      <vt:lpstr>Calibri</vt:lpstr>
      <vt:lpstr>Calibri Light</vt:lpstr>
      <vt:lpstr>Candara</vt:lpstr>
      <vt:lpstr>Tema do Office</vt:lpstr>
      <vt:lpstr>Desenvolvimento de um Jogo Educacional para Prevenção da Violência Sexual Infantil</vt:lpstr>
      <vt:lpstr>Sumário</vt:lpstr>
      <vt:lpstr>Problema da Violência Sexual: Gravidade</vt:lpstr>
      <vt:lpstr>Problema da Violência Sexual: Gravidade</vt:lpstr>
      <vt:lpstr>Problema da Violência Sexual: Gravidade</vt:lpstr>
      <vt:lpstr>Problema da Violência Sexual: Causas</vt:lpstr>
      <vt:lpstr>Problema da Violência Sexual: Causas</vt:lpstr>
      <vt:lpstr>Problema da Violência Sexual: Soluções</vt:lpstr>
      <vt:lpstr>Problema da Violência Sexual: Soluções</vt:lpstr>
      <vt:lpstr>Problema da Violência Sexual: Soluções</vt:lpstr>
      <vt:lpstr>Jogo Sério - Desenvolvimento</vt:lpstr>
      <vt:lpstr>Jogo Sério - Desenvolvimento</vt:lpstr>
      <vt:lpstr>Jogo Sério - Objetivos Educacionais</vt:lpstr>
      <vt:lpstr>Jogo Sério - Objetivos Educacionais</vt:lpstr>
      <vt:lpstr>Jogo Sério - Objetivos Educacionais</vt:lpstr>
      <vt:lpstr>Jogo Sério - Objetivos Educacionais</vt:lpstr>
      <vt:lpstr>Conclusão</vt:lpstr>
      <vt:lpstr>Tecnologia Educacional: LA</vt:lpstr>
      <vt:lpstr>Tecnologia Educacional</vt:lpstr>
      <vt:lpstr>Apresentação do PowerPoint</vt:lpstr>
      <vt:lpstr>Agradecimentos</vt:lpstr>
      <vt:lpstr>Referências</vt:lpstr>
      <vt:lpstr>Referências</vt:lpstr>
      <vt:lpstr>Desenvolvimento de um Jogo Educacional para Prevenção da Violência Sexual Infantil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Uma Tecnologia Educacional no combate à Violência Sexual Infantil</dc:title>
  <dc:creator>Windows</dc:creator>
  <cp:lastModifiedBy>Windows</cp:lastModifiedBy>
  <cp:revision>95</cp:revision>
  <dcterms:created xsi:type="dcterms:W3CDTF">2020-03-14T19:53:49Z</dcterms:created>
  <dcterms:modified xsi:type="dcterms:W3CDTF">2020-07-24T12:24:29Z</dcterms:modified>
</cp:coreProperties>
</file>